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829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07" autoAdjust="0"/>
    <p:restoredTop sz="94658" autoAdjust="0"/>
  </p:normalViewPr>
  <p:slideViewPr>
    <p:cSldViewPr snapToGrid="0" snapToObjects="1">
      <p:cViewPr>
        <p:scale>
          <a:sx n="60" d="100"/>
          <a:sy n="60" d="100"/>
        </p:scale>
        <p:origin x="-1736" y="-11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C385F-E077-4170-ABFD-046949B4DAAD}" type="datetime1">
              <a:rPr lang="fr-FR" smtClean="0"/>
              <a:pPr/>
              <a:t>6/09/17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01077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3254-CCF9-4AC4-A700-8F2D57C9C680}" type="datetime1">
              <a:rPr lang="fr-FR" smtClean="0"/>
              <a:pPr/>
              <a:t>6/09/17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74EA-1270-4B2A-A6BF-B32AC25526C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4333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3215-9E57-4BD2-9848-2548656F7ED9}" type="datetime1">
              <a:rPr lang="fr-FR" smtClean="0"/>
              <a:pPr/>
              <a:t>6/09/17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74EA-1270-4B2A-A6BF-B32AC25526C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46164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logo2bis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0363" y="187325"/>
            <a:ext cx="8423275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755576" y="440010"/>
            <a:ext cx="7272808" cy="720080"/>
          </a:xfrm>
          <a:prstGeom prst="rect">
            <a:avLst/>
          </a:prstGeom>
        </p:spPr>
        <p:txBody>
          <a:bodyPr anchor="b"/>
          <a:lstStyle>
            <a:lvl1pPr marL="0" algn="l" defTabSz="914400" rtl="0" eaLnBrk="1" fontAlgn="base" latinLnBrk="0" hangingPunct="1">
              <a:spcBef>
                <a:spcPct val="50000"/>
              </a:spcBef>
              <a:spcAft>
                <a:spcPct val="0"/>
              </a:spcAft>
              <a:buClr>
                <a:srgbClr val="4F76AE"/>
              </a:buClr>
              <a:buSzPct val="80000"/>
              <a:buFont typeface="Wingdings" pitchFamily="2" charset="2"/>
              <a:buChar char="è"/>
              <a:defRPr lang="fr-FR" sz="3200" b="1" kern="1200" dirty="0">
                <a:solidFill>
                  <a:srgbClr val="454545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94217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4134-FCAC-4705-BF7F-024B95498931}" type="datetime1">
              <a:rPr lang="fr-FR" smtClean="0"/>
              <a:pPr/>
              <a:t>6/09/17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74EA-1270-4B2A-A6BF-B32AC25526C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6206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C04D-52F4-4924-A830-6E47F1183BCD}" type="datetime1">
              <a:rPr lang="fr-FR" smtClean="0"/>
              <a:pPr/>
              <a:t>6/09/17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74EA-1270-4B2A-A6BF-B32AC25526C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3112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36D27-F290-4891-B6E2-C040324FF543}" type="datetime1">
              <a:rPr lang="fr-FR" smtClean="0"/>
              <a:pPr/>
              <a:t>6/09/17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74EA-1270-4B2A-A6BF-B32AC25526C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69094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207FF-D050-419C-9AE4-7F3F784CDD40}" type="datetime1">
              <a:rPr lang="fr-FR" smtClean="0"/>
              <a:pPr/>
              <a:t>6/09/17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74EA-1270-4B2A-A6BF-B32AC25526C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66421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D981-65FB-416C-B610-E690F09A0464}" type="datetime1">
              <a:rPr lang="fr-FR" smtClean="0"/>
              <a:pPr/>
              <a:t>6/09/17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74EA-1270-4B2A-A6BF-B32AC25526C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35763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EABA-5631-4B26-979F-4C13F3708331}" type="datetime1">
              <a:rPr lang="fr-FR" smtClean="0"/>
              <a:pPr/>
              <a:t>6/09/17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74EA-1270-4B2A-A6BF-B32AC25526C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94849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9906E-09A8-4F5E-AFD7-BAA175484393}" type="datetime1">
              <a:rPr lang="fr-FR" smtClean="0"/>
              <a:pPr/>
              <a:t>6/09/17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9284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05CFD-E69F-4716-8B80-FECBE87F1C27}" type="datetime1">
              <a:rPr lang="fr-FR" smtClean="0"/>
              <a:pPr/>
              <a:t>6/09/17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74EA-1270-4B2A-A6BF-B32AC25526C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93834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1B920-EF50-493B-942B-DCD07FB356E4}" type="datetime1">
              <a:rPr lang="fr-FR" smtClean="0"/>
              <a:pPr/>
              <a:t>6/09/17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374EA-1270-4B2A-A6BF-B32AC25526C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4346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771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nesco.fr/fr/tag/conference-de-consensus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video.crdp.ac-versailles.fr/webtv/1200/1265_berthier.mp4" TargetMode="External"/><Relationship Id="rId4" Type="http://schemas.openxmlformats.org/officeDocument/2006/relationships/hyperlink" Target="http://webcom.upmf-grenoble.fr/sciedu/grangeat/Formations.html" TargetMode="External"/><Relationship Id="rId5" Type="http://schemas.openxmlformats.org/officeDocument/2006/relationships/hyperlink" Target="http://ife.ens-lyon.fr/ife" TargetMode="External"/><Relationship Id="rId6" Type="http://schemas.openxmlformats.org/officeDocument/2006/relationships/hyperlink" Target="http://cpc.cx/ini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achepaslecole.ac-versailles.fr/Conference-Les-neurosciences-au-service-de-la-pedagogi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/>
              <a:t>Enseigner l’histoire et la  </a:t>
            </a:r>
            <a:r>
              <a:rPr lang="fr-FR" sz="3200" b="1" dirty="0"/>
              <a:t>g</a:t>
            </a:r>
            <a:r>
              <a:rPr lang="fr-FR" sz="3200" b="1" dirty="0" smtClean="0"/>
              <a:t>éographie autrement </a:t>
            </a:r>
            <a:endParaRPr lang="fr-FR" sz="32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E6374EA-1270-4B2A-A6BF-B32AC25526CA}" type="slidenum">
              <a:rPr lang="fr-FR" smtClean="0"/>
              <a:pPr/>
              <a:t>1</a:t>
            </a:fld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977" y="1417638"/>
            <a:ext cx="6399311" cy="4458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3731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9" y="274637"/>
            <a:ext cx="8229601" cy="1799695"/>
          </a:xfrm>
        </p:spPr>
        <p:txBody>
          <a:bodyPr>
            <a:noAutofit/>
          </a:bodyPr>
          <a:lstStyle/>
          <a:p>
            <a:r>
              <a:rPr lang="fr-FR" sz="3200" b="1" dirty="0" smtClean="0"/>
              <a:t>Quelques idées </a:t>
            </a:r>
            <a:r>
              <a:rPr lang="fr-FR" sz="3200" b="1" dirty="0" smtClean="0"/>
              <a:t>reçues</a:t>
            </a:r>
            <a:br>
              <a:rPr lang="fr-FR" sz="3200" b="1" dirty="0" smtClean="0"/>
            </a:br>
            <a:r>
              <a:rPr lang="fr-FR" sz="3200" b="1" dirty="0" smtClean="0"/>
              <a:t> </a:t>
            </a:r>
            <a:r>
              <a:rPr lang="fr-FR" sz="3200" b="1" dirty="0" smtClean="0"/>
              <a:t>sur l’apprentissage et la manière d’apprendre </a:t>
            </a:r>
            <a:r>
              <a:rPr lang="mr-IN" sz="4000" b="1" dirty="0" smtClean="0"/>
              <a:t>…</a:t>
            </a:r>
            <a:endParaRPr lang="fr-FR" sz="4000" b="1" dirty="0"/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199" y="1600201"/>
            <a:ext cx="8433201" cy="4477656"/>
          </a:xfrm>
        </p:spPr>
        <p:txBody>
          <a:bodyPr>
            <a:normAutofit fontScale="92500" lnSpcReduction="20000"/>
          </a:bodyPr>
          <a:lstStyle/>
          <a:p>
            <a:r>
              <a:rPr lang="fr-FR" sz="2800" dirty="0" smtClean="0"/>
              <a:t>Visuels et auditifs</a:t>
            </a:r>
            <a:r>
              <a:rPr lang="mr-IN" sz="2800" dirty="0" smtClean="0"/>
              <a:t>……………</a:t>
            </a:r>
            <a:r>
              <a:rPr lang="fr-FR" sz="2800" dirty="0" smtClean="0"/>
              <a:t>. sont en fait complémentaires </a:t>
            </a:r>
          </a:p>
          <a:p>
            <a:endParaRPr lang="fr-FR" sz="2800" dirty="0"/>
          </a:p>
          <a:p>
            <a:endParaRPr lang="fr-FR" sz="2800" dirty="0" smtClean="0"/>
          </a:p>
          <a:p>
            <a:endParaRPr lang="fr-FR" sz="2800" dirty="0" smtClean="0"/>
          </a:p>
          <a:p>
            <a:r>
              <a:rPr lang="fr-FR" sz="2800" dirty="0" smtClean="0"/>
              <a:t>Intelligences multiples</a:t>
            </a:r>
            <a:r>
              <a:rPr lang="mr-IN" sz="2800" dirty="0" smtClean="0"/>
              <a:t>……</a:t>
            </a:r>
            <a:r>
              <a:rPr lang="fr-FR" sz="2800" dirty="0" smtClean="0"/>
              <a:t>.. l’apprentissage fonctionne 									pour tous de la même façon </a:t>
            </a:r>
          </a:p>
          <a:p>
            <a:endParaRPr lang="fr-FR" sz="2800" dirty="0"/>
          </a:p>
          <a:p>
            <a:endParaRPr lang="fr-FR" sz="2800" dirty="0" smtClean="0"/>
          </a:p>
          <a:p>
            <a:endParaRPr lang="fr-FR" sz="2800" dirty="0" smtClean="0"/>
          </a:p>
          <a:p>
            <a:r>
              <a:rPr lang="fr-FR" sz="2800" dirty="0" smtClean="0"/>
              <a:t>« digital natives »</a:t>
            </a:r>
            <a:r>
              <a:rPr lang="mr-IN" sz="2800" dirty="0" smtClean="0"/>
              <a:t>……………</a:t>
            </a:r>
            <a:r>
              <a:rPr lang="fr-FR" sz="2800" dirty="0" smtClean="0"/>
              <a:t>.l’usage du numérique n’est 									pas inné</a:t>
            </a:r>
          </a:p>
          <a:p>
            <a:pPr marL="0" indent="0">
              <a:buNone/>
            </a:pPr>
            <a:endParaRPr lang="fr-FR" sz="28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74EA-1270-4B2A-A6BF-B32AC25526CA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781379" y="448614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9728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74EA-1270-4B2A-A6BF-B32AC25526CA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31956" y="164956"/>
            <a:ext cx="916032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800" dirty="0" smtClean="0"/>
          </a:p>
          <a:p>
            <a:pPr algn="ctr"/>
            <a:r>
              <a:rPr lang="fr-FR" sz="4000" b="1" dirty="0" smtClean="0"/>
              <a:t>Les apports récents de la recherche</a:t>
            </a:r>
            <a:r>
              <a:rPr lang="fr-FR" sz="4000" b="1" dirty="0" smtClean="0"/>
              <a:t>,</a:t>
            </a:r>
          </a:p>
          <a:p>
            <a:pPr algn="ctr"/>
            <a:r>
              <a:rPr lang="fr-FR" sz="4000" b="1" dirty="0" smtClean="0"/>
              <a:t>notamment </a:t>
            </a:r>
            <a:r>
              <a:rPr lang="fr-FR" sz="4000" b="1" dirty="0" smtClean="0"/>
              <a:t>des </a:t>
            </a:r>
            <a:r>
              <a:rPr lang="fr-FR" sz="4000" b="1" dirty="0" smtClean="0"/>
              <a:t>neurosciences</a:t>
            </a:r>
          </a:p>
          <a:p>
            <a:r>
              <a:rPr lang="fr-FR" sz="2800" dirty="0" smtClean="0"/>
              <a:t> </a:t>
            </a:r>
          </a:p>
          <a:p>
            <a:r>
              <a:rPr lang="fr-FR" sz="2800" dirty="0" smtClean="0"/>
              <a:t> </a:t>
            </a:r>
            <a:endParaRPr lang="fr-FR" sz="2800" dirty="0"/>
          </a:p>
        </p:txBody>
      </p:sp>
      <p:pic>
        <p:nvPicPr>
          <p:cNvPr id="4" name="Imag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616594" y="2561266"/>
            <a:ext cx="34417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013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r-FR" sz="2800" u="sng" dirty="0" smtClean="0"/>
              <a:t>Mémoire et apprentissage sont étroitement liés:</a:t>
            </a:r>
            <a:r>
              <a:rPr lang="fr-FR" sz="3600" dirty="0" smtClean="0"/>
              <a:t> </a:t>
            </a:r>
            <a:endParaRPr lang="fr-FR" sz="36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Pour être durablement intégrée, une information doit suivre plusieurs phases:</a:t>
            </a:r>
          </a:p>
          <a:p>
            <a:pPr>
              <a:buFontTx/>
              <a:buChar char="-"/>
            </a:pPr>
            <a:r>
              <a:rPr lang="fr-FR" dirty="0" smtClean="0"/>
              <a:t>réception,</a:t>
            </a:r>
          </a:p>
          <a:p>
            <a:pPr>
              <a:buFontTx/>
              <a:buChar char="-"/>
            </a:pPr>
            <a:r>
              <a:rPr lang="fr-FR" dirty="0" smtClean="0"/>
              <a:t>reconnaissance,</a:t>
            </a:r>
          </a:p>
          <a:p>
            <a:pPr>
              <a:buFontTx/>
              <a:buChar char="-"/>
            </a:pPr>
            <a:r>
              <a:rPr lang="fr-FR" dirty="0"/>
              <a:t>c</a:t>
            </a:r>
            <a:r>
              <a:rPr lang="fr-FR" dirty="0" smtClean="0"/>
              <a:t>onsolidation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La phase de consolidation nécessite:</a:t>
            </a:r>
          </a:p>
          <a:p>
            <a:pPr marL="0" indent="0">
              <a:buNone/>
            </a:pPr>
            <a:r>
              <a:rPr lang="fr-FR" dirty="0" smtClean="0"/>
              <a:t>- reprise </a:t>
            </a:r>
          </a:p>
          <a:p>
            <a:pPr marL="0" indent="0">
              <a:buNone/>
            </a:pPr>
            <a:r>
              <a:rPr lang="fr-FR" dirty="0" smtClean="0"/>
              <a:t>- répétitions organisées dans le temps 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74EA-1270-4B2A-A6BF-B32AC25526CA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8692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000" b="1" dirty="0" smtClean="0"/>
              <a:t>Les gestes professionnels des professeurs : un objet de recherche </a:t>
            </a:r>
            <a:endParaRPr lang="fr-FR" sz="4000" b="1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rcRect t="7718" b="7718"/>
          <a:stretch>
            <a:fillRect/>
          </a:stretch>
        </p:blipFill>
        <p:spPr/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74EA-1270-4B2A-A6BF-B32AC25526CA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04331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b="1" dirty="0" smtClean="0"/>
              <a:t>Faire cours</a:t>
            </a:r>
            <a:r>
              <a:rPr lang="fr-FR" sz="4000" b="1" dirty="0" smtClean="0"/>
              <a:t>,</a:t>
            </a:r>
            <a:br>
              <a:rPr lang="fr-FR" sz="4000" b="1" dirty="0" smtClean="0"/>
            </a:br>
            <a:r>
              <a:rPr lang="fr-FR" sz="4000" b="1" dirty="0" smtClean="0"/>
              <a:t>c’est </a:t>
            </a:r>
            <a:r>
              <a:rPr lang="fr-FR" sz="4000" b="1" dirty="0" smtClean="0"/>
              <a:t>faire </a:t>
            </a:r>
            <a:r>
              <a:rPr lang="fr-FR" sz="4000" b="1" dirty="0"/>
              <a:t>plein de choses à la fois ! 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 smtClean="0"/>
              <a:t>Dans ses travaux,  </a:t>
            </a:r>
            <a:r>
              <a:rPr lang="fr-FR" sz="2400" dirty="0"/>
              <a:t>de Dominique </a:t>
            </a:r>
            <a:r>
              <a:rPr lang="fr-FR" sz="2400" dirty="0" err="1" smtClean="0"/>
              <a:t>Bucheton</a:t>
            </a:r>
            <a:r>
              <a:rPr lang="fr-FR" sz="2400" dirty="0" smtClean="0"/>
              <a:t> distingue :</a:t>
            </a:r>
          </a:p>
          <a:p>
            <a:pPr marL="0" indent="0">
              <a:buNone/>
            </a:pPr>
            <a:endParaRPr lang="fr-FR" sz="2400" dirty="0" smtClean="0"/>
          </a:p>
          <a:p>
            <a:r>
              <a:rPr lang="fr-FR" sz="2400" dirty="0" smtClean="0"/>
              <a:t>Les gestes de tissage </a:t>
            </a:r>
          </a:p>
          <a:p>
            <a:endParaRPr lang="fr-FR" sz="2400" dirty="0" smtClean="0"/>
          </a:p>
          <a:p>
            <a:r>
              <a:rPr lang="fr-FR" sz="2400" dirty="0" smtClean="0"/>
              <a:t>Les gestes d’étayage </a:t>
            </a:r>
          </a:p>
          <a:p>
            <a:endParaRPr lang="fr-FR" sz="2400" dirty="0" smtClean="0"/>
          </a:p>
          <a:p>
            <a:r>
              <a:rPr lang="fr-FR" sz="2400" dirty="0" smtClean="0"/>
              <a:t>Les gestes de pilotage</a:t>
            </a:r>
          </a:p>
          <a:p>
            <a:endParaRPr lang="fr-FR" sz="2400" dirty="0" smtClean="0"/>
          </a:p>
          <a:p>
            <a:r>
              <a:rPr lang="fr-FR" sz="2400" dirty="0" smtClean="0"/>
              <a:t>Les gestes d’atmosphère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74EA-1270-4B2A-A6BF-B32AC25526CA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8920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/>
              <a:t>D’autres travaux de chercheurs 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49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Roland </a:t>
            </a:r>
            <a:r>
              <a:rPr lang="fr-FR" sz="2400" b="1" dirty="0" err="1" smtClean="0"/>
              <a:t>Goigoux</a:t>
            </a:r>
            <a:r>
              <a:rPr lang="fr-FR" sz="2400" dirty="0" smtClean="0"/>
              <a:t>, </a:t>
            </a:r>
            <a:r>
              <a:rPr lang="fr-FR" sz="2400" dirty="0" smtClean="0"/>
              <a:t>notamment en ce qui concerne l’apprentissage de la lecture et de l’écriture</a:t>
            </a:r>
          </a:p>
          <a:p>
            <a:endParaRPr lang="fr-FR" sz="2400" dirty="0" smtClean="0"/>
          </a:p>
          <a:p>
            <a:r>
              <a:rPr lang="fr-FR" sz="2400" b="1" dirty="0" smtClean="0"/>
              <a:t>Michel </a:t>
            </a:r>
            <a:r>
              <a:rPr lang="fr-FR" sz="2400" b="1" dirty="0" err="1" smtClean="0"/>
              <a:t>Grangeat</a:t>
            </a:r>
            <a:r>
              <a:rPr lang="fr-FR" sz="2400" dirty="0" smtClean="0"/>
              <a:t>, qui</a:t>
            </a:r>
            <a:r>
              <a:rPr lang="fr-FR" sz="2400" b="1" dirty="0" smtClean="0"/>
              <a:t> </a:t>
            </a:r>
            <a:r>
              <a:rPr lang="fr-FR" sz="2400" dirty="0" smtClean="0"/>
              <a:t>propose de distinguer</a:t>
            </a:r>
            <a:r>
              <a:rPr lang="fr-FR" sz="2400" dirty="0" smtClean="0"/>
              <a:t> sept </a:t>
            </a:r>
            <a:r>
              <a:rPr lang="fr-FR" sz="2400" dirty="0" smtClean="0"/>
              <a:t>étapes qui maximisent l’impact des professeurs sur les </a:t>
            </a:r>
            <a:r>
              <a:rPr lang="fr-FR" sz="2400" dirty="0" smtClean="0"/>
              <a:t>apprentissages</a:t>
            </a:r>
          </a:p>
          <a:p>
            <a:endParaRPr lang="fr-FR" sz="2400" dirty="0" smtClean="0"/>
          </a:p>
          <a:p>
            <a:r>
              <a:rPr lang="fr-FR" sz="2400" u="sng" dirty="0" smtClean="0">
                <a:hlinkClick r:id="rId2"/>
              </a:rPr>
              <a:t>les conférences de consensus</a:t>
            </a:r>
            <a:endParaRPr lang="fr-FR" sz="2400" u="sng" dirty="0" smtClean="0"/>
          </a:p>
          <a:p>
            <a:pPr marL="457200" indent="-457200">
              <a:buNone/>
            </a:pPr>
            <a:r>
              <a:rPr lang="fr-FR" sz="2800" dirty="0" smtClean="0"/>
              <a:t>		</a:t>
            </a:r>
            <a:r>
              <a:rPr lang="fr-FR" sz="2400" dirty="0" smtClean="0"/>
              <a:t>Sur </a:t>
            </a:r>
            <a:r>
              <a:rPr lang="fr-FR" sz="2400" dirty="0" smtClean="0"/>
              <a:t>la lecture</a:t>
            </a:r>
            <a:r>
              <a:rPr lang="fr-FR" sz="2400" dirty="0" smtClean="0"/>
              <a:t> </a:t>
            </a:r>
          </a:p>
          <a:p>
            <a:pPr marL="457200" indent="-457200">
              <a:buNone/>
            </a:pPr>
            <a:r>
              <a:rPr lang="fr-FR" sz="2400" dirty="0" smtClean="0"/>
              <a:t>		Sur </a:t>
            </a:r>
            <a:r>
              <a:rPr lang="fr-FR" sz="2400" dirty="0" smtClean="0"/>
              <a:t>la différenciation  </a:t>
            </a:r>
          </a:p>
          <a:p>
            <a:pPr>
              <a:buNone/>
            </a:pPr>
            <a:r>
              <a:rPr lang="fr-FR" sz="2000" dirty="0" smtClean="0"/>
              <a:t> </a:t>
            </a:r>
            <a:endParaRPr lang="fr-FR" sz="2000" dirty="0" smtClean="0"/>
          </a:p>
          <a:p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74EA-1270-4B2A-A6BF-B32AC25526CA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7894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2800" u="sng" dirty="0" smtClean="0"/>
              <a:t>Quelques ressources </a:t>
            </a:r>
            <a:endParaRPr lang="fr-FR" sz="28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74EA-1270-4B2A-A6BF-B32AC25526CA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77299" y="1732027"/>
            <a:ext cx="841206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Conférences de </a:t>
            </a:r>
            <a:r>
              <a:rPr lang="fr-FR" b="1" dirty="0" smtClean="0"/>
              <a:t>Jan </a:t>
            </a:r>
            <a:r>
              <a:rPr lang="fr-FR" b="1" dirty="0"/>
              <a:t>Luc Berthier </a:t>
            </a:r>
            <a:endParaRPr lang="fr-FR" dirty="0"/>
          </a:p>
          <a:p>
            <a:r>
              <a:rPr lang="fr-FR" b="1" u="sng" dirty="0">
                <a:hlinkClick r:id="rId2"/>
              </a:rPr>
              <a:t>http://lachepaslecole.ac-versailles.fr/Conference-Les-neurosciences-au-service-de-la-</a:t>
            </a:r>
            <a:r>
              <a:rPr lang="fr-FR" b="1" u="sng" dirty="0" smtClean="0">
                <a:hlinkClick r:id="rId2"/>
              </a:rPr>
              <a:t>pedagogie</a:t>
            </a:r>
            <a:endParaRPr lang="fr-FR" b="1" u="sng" dirty="0" smtClean="0"/>
          </a:p>
          <a:p>
            <a:endParaRPr lang="fr-FR" dirty="0"/>
          </a:p>
          <a:p>
            <a:r>
              <a:rPr lang="fr-FR" b="1" u="sng" dirty="0">
                <a:hlinkClick r:id="rId3"/>
              </a:rPr>
              <a:t>http://video.crdp.ac-versailles.fr/webtv/1200/</a:t>
            </a:r>
            <a:r>
              <a:rPr lang="fr-FR" b="1" u="sng" dirty="0" smtClean="0">
                <a:hlinkClick r:id="rId3"/>
              </a:rPr>
              <a:t>1265_berthier.mp4</a:t>
            </a:r>
            <a:endParaRPr lang="fr-FR" b="1" u="sng" dirty="0" smtClean="0"/>
          </a:p>
          <a:p>
            <a:endParaRPr lang="fr-FR" b="1" u="sng" dirty="0"/>
          </a:p>
          <a:p>
            <a:r>
              <a:rPr lang="fr-FR" b="1" u="sng" dirty="0" smtClean="0"/>
              <a:t>Michel </a:t>
            </a:r>
            <a:r>
              <a:rPr lang="fr-FR" b="1" u="sng" dirty="0" err="1" smtClean="0"/>
              <a:t>Grangeat</a:t>
            </a:r>
            <a:endParaRPr lang="fr-FR" b="1" u="sng" dirty="0" smtClean="0"/>
          </a:p>
          <a:p>
            <a:r>
              <a:rPr lang="fr-FR" u="sng" dirty="0">
                <a:hlinkClick r:id="rId4"/>
              </a:rPr>
              <a:t>http://webcom.upmf-grenoble.fr/sciedu/grangeat/</a:t>
            </a:r>
            <a:r>
              <a:rPr lang="fr-FR" u="sng" dirty="0" smtClean="0">
                <a:hlinkClick r:id="rId4"/>
              </a:rPr>
              <a:t>Formations.html</a:t>
            </a:r>
            <a:endParaRPr lang="fr-FR" u="sng" dirty="0" smtClean="0"/>
          </a:p>
          <a:p>
            <a:endParaRPr lang="fr-FR" dirty="0"/>
          </a:p>
          <a:p>
            <a:r>
              <a:rPr lang="fr-FR" dirty="0"/>
              <a:t>IFÉ – Institut français de l’Éducation </a:t>
            </a:r>
            <a:r>
              <a:rPr lang="fr-FR" u="sng" dirty="0">
                <a:hlinkClick r:id="rId5"/>
              </a:rPr>
              <a:t>http://ife.ens-lyon.fr/ife</a:t>
            </a:r>
            <a:r>
              <a:rPr lang="fr-FR" dirty="0"/>
              <a:t> </a:t>
            </a:r>
            <a:endParaRPr lang="fr-FR" b="1" u="sng" dirty="0" smtClean="0"/>
          </a:p>
          <a:p>
            <a:endParaRPr lang="fr-FR" b="1" u="sng" dirty="0"/>
          </a:p>
          <a:p>
            <a:pPr lvl="0" fontAlgn="base"/>
            <a:r>
              <a:rPr lang="fr-FR" dirty="0"/>
              <a:t>CNESCO -  conférences sur les pratiques de lecture et la différenciation </a:t>
            </a:r>
            <a:endParaRPr lang="fr-FR" dirty="0" smtClean="0"/>
          </a:p>
          <a:p>
            <a:pPr lvl="0" fontAlgn="base"/>
            <a:endParaRPr lang="fr-FR" dirty="0"/>
          </a:p>
          <a:p>
            <a:r>
              <a:rPr lang="fr-FR" dirty="0"/>
              <a:t>Enseigner plus explicitement (DGESCO) : </a:t>
            </a:r>
            <a:r>
              <a:rPr lang="fr-FR" u="sng" dirty="0">
                <a:hlinkClick r:id="rId6"/>
              </a:rPr>
              <a:t>http://cpc.cx/ini</a:t>
            </a:r>
            <a:r>
              <a:rPr lang="fr-FR" dirty="0"/>
              <a:t> </a:t>
            </a:r>
            <a:endParaRPr lang="fr-FR" b="1" u="sng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1157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</TotalTime>
  <Words>337</Words>
  <Application>Microsoft Macintosh PowerPoint</Application>
  <PresentationFormat>Présentation à l'écran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Enseigner l’histoire et la  géographie autrement </vt:lpstr>
      <vt:lpstr>Quelques idées reçues  sur l’apprentissage et la manière d’apprendre …</vt:lpstr>
      <vt:lpstr>Diapositive 3</vt:lpstr>
      <vt:lpstr>Mémoire et apprentissage sont étroitement liés: </vt:lpstr>
      <vt:lpstr>Les gestes professionnels des professeurs : un objet de recherche </vt:lpstr>
      <vt:lpstr>Faire cours, c’est faire plein de choses à la fois !  </vt:lpstr>
      <vt:lpstr>D’autres travaux de chercheurs </vt:lpstr>
      <vt:lpstr>Quelques ressources </vt:lpstr>
    </vt:vector>
  </TitlesOfParts>
  <Company>EDUCATION NATIONALE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Enseigner l’Histoire géographie autrement</dc:title>
  <dc:creator>SOPHIE FOURNIER-GASSIE</dc:creator>
  <cp:lastModifiedBy>PASQUIER</cp:lastModifiedBy>
  <cp:revision>15</cp:revision>
  <dcterms:created xsi:type="dcterms:W3CDTF">2017-09-06T06:50:56Z</dcterms:created>
  <dcterms:modified xsi:type="dcterms:W3CDTF">2017-09-06T06:58:43Z</dcterms:modified>
</cp:coreProperties>
</file>