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5" r:id="rId3"/>
    <p:sldId id="264" r:id="rId4"/>
    <p:sldId id="266" r:id="rId5"/>
    <p:sldId id="26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856DD-23A8-443A-A0B0-F4F752013B6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B6A812-6F76-47C5-8580-5A5202316BF4}">
      <dgm:prSet phldrT="[Texte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dirty="0" smtClean="0">
              <a:solidFill>
                <a:schemeClr val="bg1"/>
              </a:solidFill>
            </a:rPr>
            <a:t>La maîtrise des méthodes et des outils pour apprendre </a:t>
          </a:r>
        </a:p>
      </dgm:t>
    </dgm:pt>
    <dgm:pt modelId="{E876E899-A841-448D-B046-418A14E87F88}" type="parTrans" cxnId="{234BFAAE-14EA-411D-A64D-BB0B092A39BA}">
      <dgm:prSet/>
      <dgm:spPr/>
      <dgm:t>
        <a:bodyPr/>
        <a:lstStyle/>
        <a:p>
          <a:endParaRPr lang="fr-FR"/>
        </a:p>
      </dgm:t>
    </dgm:pt>
    <dgm:pt modelId="{84263E6C-D812-4EA0-A5BD-C5E319107F40}" type="sibTrans" cxnId="{234BFAAE-14EA-411D-A64D-BB0B092A39BA}">
      <dgm:prSet/>
      <dgm:spPr/>
      <dgm:t>
        <a:bodyPr/>
        <a:lstStyle/>
        <a:p>
          <a:endParaRPr lang="fr-FR"/>
        </a:p>
      </dgm:t>
    </dgm:pt>
    <dgm:pt modelId="{ECDC4469-63A1-4B86-87B4-DA9EDDD684D5}">
      <dgm:prSet phldrT="[Texte]" custT="1"/>
      <dgm:spPr>
        <a:solidFill>
          <a:srgbClr val="66CC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dirty="0" smtClean="0">
              <a:solidFill>
                <a:schemeClr val="bg1"/>
              </a:solidFill>
            </a:rPr>
            <a:t>Une séquence de géographie: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dirty="0" smtClean="0">
              <a:solidFill>
                <a:schemeClr val="bg1"/>
              </a:solidFill>
            </a:rPr>
            <a:t>la région</a:t>
          </a:r>
        </a:p>
        <a:p>
          <a:endParaRPr lang="fr-FR" dirty="0">
            <a:solidFill>
              <a:schemeClr val="bg1"/>
            </a:solidFill>
          </a:endParaRPr>
        </a:p>
      </dgm:t>
    </dgm:pt>
    <dgm:pt modelId="{DE2A9BB5-CE4C-4788-BB9F-E75D380061B9}" type="parTrans" cxnId="{FE8715F1-F8FF-44B3-BFC8-21E0FE113741}">
      <dgm:prSet/>
      <dgm:spPr/>
      <dgm:t>
        <a:bodyPr/>
        <a:lstStyle/>
        <a:p>
          <a:endParaRPr lang="fr-FR"/>
        </a:p>
      </dgm:t>
    </dgm:pt>
    <dgm:pt modelId="{63CC56EF-FB8C-41B4-A4F7-B586E0A9BFCD}" type="sibTrans" cxnId="{FE8715F1-F8FF-44B3-BFC8-21E0FE113741}">
      <dgm:prSet/>
      <dgm:spPr/>
      <dgm:t>
        <a:bodyPr/>
        <a:lstStyle/>
        <a:p>
          <a:endParaRPr lang="fr-FR"/>
        </a:p>
      </dgm:t>
    </dgm:pt>
    <dgm:pt modelId="{DA4E6DA2-B490-4F7F-82B3-3A99D361DBB6}" type="pres">
      <dgm:prSet presAssocID="{A9E856DD-23A8-443A-A0B0-F4F752013B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AB5C7E0-BF9A-49A1-8594-D49B7CF6DF95}" type="pres">
      <dgm:prSet presAssocID="{62B6A812-6F76-47C5-8580-5A5202316BF4}" presName="arrow" presStyleLbl="node1" presStyleIdx="0" presStyleCnt="2" custScaleY="100110" custRadScaleRad="100021" custRadScaleInc="-6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53712E-3CAA-4EAD-8400-07F1EB86E09D}" type="pres">
      <dgm:prSet presAssocID="{ECDC4469-63A1-4B86-87B4-DA9EDDD684D5}" presName="arrow" presStyleLbl="node1" presStyleIdx="1" presStyleCnt="2" custRadScaleRad="99191" custRadScaleInc="-1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0B123F3-B771-4B0B-86D9-44D3502FF592}" type="presOf" srcId="{62B6A812-6F76-47C5-8580-5A5202316BF4}" destId="{4AB5C7E0-BF9A-49A1-8594-D49B7CF6DF95}" srcOrd="0" destOrd="0" presId="urn:microsoft.com/office/officeart/2005/8/layout/arrow5"/>
    <dgm:cxn modelId="{234BFAAE-14EA-411D-A64D-BB0B092A39BA}" srcId="{A9E856DD-23A8-443A-A0B0-F4F752013B6D}" destId="{62B6A812-6F76-47C5-8580-5A5202316BF4}" srcOrd="0" destOrd="0" parTransId="{E876E899-A841-448D-B046-418A14E87F88}" sibTransId="{84263E6C-D812-4EA0-A5BD-C5E319107F40}"/>
    <dgm:cxn modelId="{AC02972F-397A-438F-BC14-70DA2533DA11}" type="presOf" srcId="{ECDC4469-63A1-4B86-87B4-DA9EDDD684D5}" destId="{EF53712E-3CAA-4EAD-8400-07F1EB86E09D}" srcOrd="0" destOrd="0" presId="urn:microsoft.com/office/officeart/2005/8/layout/arrow5"/>
    <dgm:cxn modelId="{FE8715F1-F8FF-44B3-BFC8-21E0FE113741}" srcId="{A9E856DD-23A8-443A-A0B0-F4F752013B6D}" destId="{ECDC4469-63A1-4B86-87B4-DA9EDDD684D5}" srcOrd="1" destOrd="0" parTransId="{DE2A9BB5-CE4C-4788-BB9F-E75D380061B9}" sibTransId="{63CC56EF-FB8C-41B4-A4F7-B586E0A9BFCD}"/>
    <dgm:cxn modelId="{518DEC13-6931-4990-BC6B-1A2D42413BAE}" type="presOf" srcId="{A9E856DD-23A8-443A-A0B0-F4F752013B6D}" destId="{DA4E6DA2-B490-4F7F-82B3-3A99D361DBB6}" srcOrd="0" destOrd="0" presId="urn:microsoft.com/office/officeart/2005/8/layout/arrow5"/>
    <dgm:cxn modelId="{9155A3BB-6003-4C1C-AB98-0BA791F6DBE1}" type="presParOf" srcId="{DA4E6DA2-B490-4F7F-82B3-3A99D361DBB6}" destId="{4AB5C7E0-BF9A-49A1-8594-D49B7CF6DF95}" srcOrd="0" destOrd="0" presId="urn:microsoft.com/office/officeart/2005/8/layout/arrow5"/>
    <dgm:cxn modelId="{512CDA67-96F6-42B6-9585-C436F68F987E}" type="presParOf" srcId="{DA4E6DA2-B490-4F7F-82B3-3A99D361DBB6}" destId="{EF53712E-3CAA-4EAD-8400-07F1EB86E09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4B8D0F-0402-4CB5-91A3-7382DF7F5CA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5068B90-5217-46DF-A3FD-C7B694DFE032}">
      <dgm:prSet phldrT="[Texte]"/>
      <dgm:spPr/>
      <dgm:t>
        <a:bodyPr/>
        <a:lstStyle/>
        <a:p>
          <a:r>
            <a:rPr lang="fr-FR" dirty="0" smtClean="0"/>
            <a:t>Animation 2015</a:t>
          </a:r>
        </a:p>
      </dgm:t>
    </dgm:pt>
    <dgm:pt modelId="{77AA5985-BB35-4F0B-8E96-88B0A1AF92F6}" type="parTrans" cxnId="{A6E513E0-14D3-4D9D-ADFE-6345D517B3F3}">
      <dgm:prSet/>
      <dgm:spPr/>
      <dgm:t>
        <a:bodyPr/>
        <a:lstStyle/>
        <a:p>
          <a:endParaRPr lang="fr-FR"/>
        </a:p>
      </dgm:t>
    </dgm:pt>
    <dgm:pt modelId="{5A9D8C3E-3CC0-409C-8C29-F8C645897AF4}" type="sibTrans" cxnId="{A6E513E0-14D3-4D9D-ADFE-6345D517B3F3}">
      <dgm:prSet/>
      <dgm:spPr/>
      <dgm:t>
        <a:bodyPr/>
        <a:lstStyle/>
        <a:p>
          <a:endParaRPr lang="fr-FR"/>
        </a:p>
      </dgm:t>
    </dgm:pt>
    <dgm:pt modelId="{2663F5D4-1632-4564-BB3A-7C5E530BCBA8}">
      <dgm:prSet phldrT="[Texte]"/>
      <dgm:spPr/>
      <dgm:t>
        <a:bodyPr/>
        <a:lstStyle/>
        <a:p>
          <a:r>
            <a:rPr lang="fr-FR" dirty="0" smtClean="0"/>
            <a:t>Isabelle </a:t>
          </a:r>
          <a:r>
            <a:rPr lang="fr-FR" dirty="0" err="1" smtClean="0"/>
            <a:t>Beneteau</a:t>
          </a:r>
          <a:endParaRPr lang="fr-FR" dirty="0"/>
        </a:p>
      </dgm:t>
    </dgm:pt>
    <dgm:pt modelId="{B95BF835-A538-41AE-B861-3FFA582A13F4}" type="parTrans" cxnId="{EF87D3F6-A763-4A5B-B91D-275B1FEFEBD6}">
      <dgm:prSet/>
      <dgm:spPr/>
      <dgm:t>
        <a:bodyPr/>
        <a:lstStyle/>
        <a:p>
          <a:endParaRPr lang="fr-FR"/>
        </a:p>
      </dgm:t>
    </dgm:pt>
    <dgm:pt modelId="{DDDD90C8-C7CA-44D7-9EF3-B1A0E91F8A59}" type="sibTrans" cxnId="{EF87D3F6-A763-4A5B-B91D-275B1FEFEBD6}">
      <dgm:prSet/>
      <dgm:spPr/>
      <dgm:t>
        <a:bodyPr/>
        <a:lstStyle/>
        <a:p>
          <a:endParaRPr lang="fr-FR"/>
        </a:p>
      </dgm:t>
    </dgm:pt>
    <dgm:pt modelId="{44EF0646-2FC4-4403-9FB9-3D323F7E5960}" type="pres">
      <dgm:prSet presAssocID="{814B8D0F-0402-4CB5-91A3-7382DF7F5CA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14BA6A-B650-4D3B-AB9B-3BA502A2CA1C}" type="pres">
      <dgm:prSet presAssocID="{B5068B90-5217-46DF-A3FD-C7B694DFE032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DA3EDF-C4C7-4A88-9459-A08CE0F931A5}" type="pres">
      <dgm:prSet presAssocID="{5A9D8C3E-3CC0-409C-8C29-F8C645897AF4}" presName="space" presStyleCnt="0"/>
      <dgm:spPr/>
    </dgm:pt>
    <dgm:pt modelId="{75ECA62C-D00E-4DE3-947C-FB28E0545548}" type="pres">
      <dgm:prSet presAssocID="{2663F5D4-1632-4564-BB3A-7C5E530BCBA8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6E513E0-14D3-4D9D-ADFE-6345D517B3F3}" srcId="{814B8D0F-0402-4CB5-91A3-7382DF7F5CAB}" destId="{B5068B90-5217-46DF-A3FD-C7B694DFE032}" srcOrd="0" destOrd="0" parTransId="{77AA5985-BB35-4F0B-8E96-88B0A1AF92F6}" sibTransId="{5A9D8C3E-3CC0-409C-8C29-F8C645897AF4}"/>
    <dgm:cxn modelId="{16753C9C-EF65-4EBE-B0A2-14FD2FFC1090}" type="presOf" srcId="{B5068B90-5217-46DF-A3FD-C7B694DFE032}" destId="{0714BA6A-B650-4D3B-AB9B-3BA502A2CA1C}" srcOrd="0" destOrd="0" presId="urn:microsoft.com/office/officeart/2005/8/layout/venn3"/>
    <dgm:cxn modelId="{EF87D3F6-A763-4A5B-B91D-275B1FEFEBD6}" srcId="{814B8D0F-0402-4CB5-91A3-7382DF7F5CAB}" destId="{2663F5D4-1632-4564-BB3A-7C5E530BCBA8}" srcOrd="1" destOrd="0" parTransId="{B95BF835-A538-41AE-B861-3FFA582A13F4}" sibTransId="{DDDD90C8-C7CA-44D7-9EF3-B1A0E91F8A59}"/>
    <dgm:cxn modelId="{8210CA9C-7391-4DAE-9025-19BA80967BD8}" type="presOf" srcId="{2663F5D4-1632-4564-BB3A-7C5E530BCBA8}" destId="{75ECA62C-D00E-4DE3-947C-FB28E0545548}" srcOrd="0" destOrd="0" presId="urn:microsoft.com/office/officeart/2005/8/layout/venn3"/>
    <dgm:cxn modelId="{3F0149BC-6993-4C6B-88B1-E914FC496FA9}" type="presOf" srcId="{814B8D0F-0402-4CB5-91A3-7382DF7F5CAB}" destId="{44EF0646-2FC4-4403-9FB9-3D323F7E5960}" srcOrd="0" destOrd="0" presId="urn:microsoft.com/office/officeart/2005/8/layout/venn3"/>
    <dgm:cxn modelId="{60802C97-E3A0-4F6E-B39F-F5F1464C8CEC}" type="presParOf" srcId="{44EF0646-2FC4-4403-9FB9-3D323F7E5960}" destId="{0714BA6A-B650-4D3B-AB9B-3BA502A2CA1C}" srcOrd="0" destOrd="0" presId="urn:microsoft.com/office/officeart/2005/8/layout/venn3"/>
    <dgm:cxn modelId="{9E1EAE5A-498F-41AC-8B99-FE84DDF7D2D5}" type="presParOf" srcId="{44EF0646-2FC4-4403-9FB9-3D323F7E5960}" destId="{86DA3EDF-C4C7-4A88-9459-A08CE0F931A5}" srcOrd="1" destOrd="0" presId="urn:microsoft.com/office/officeart/2005/8/layout/venn3"/>
    <dgm:cxn modelId="{D1A9B1DB-B291-4367-BD3D-0FB0D9D24E77}" type="presParOf" srcId="{44EF0646-2FC4-4403-9FB9-3D323F7E5960}" destId="{75ECA62C-D00E-4DE3-947C-FB28E0545548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91E3FA-9930-424D-9B48-9AE1CAE0E98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1580370-0F08-43EB-BF75-C050E18D1F5F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fr-FR" sz="5400" smtClean="0"/>
            <a:t>2</a:t>
          </a:r>
          <a:endParaRPr lang="fr-FR" sz="5400" dirty="0"/>
        </a:p>
      </dgm:t>
    </dgm:pt>
    <dgm:pt modelId="{AD0A4399-BA71-435B-8A8E-6FC38742E378}" type="parTrans" cxnId="{95ACBD66-B009-4C41-B0EE-64FC8F7EA580}">
      <dgm:prSet/>
      <dgm:spPr/>
      <dgm:t>
        <a:bodyPr/>
        <a:lstStyle/>
        <a:p>
          <a:endParaRPr lang="fr-FR"/>
        </a:p>
      </dgm:t>
    </dgm:pt>
    <dgm:pt modelId="{A8A9AC02-C779-4BAE-BAB7-29CA870C8EBE}" type="sibTrans" cxnId="{95ACBD66-B009-4C41-B0EE-64FC8F7EA580}">
      <dgm:prSet/>
      <dgm:spPr/>
      <dgm:t>
        <a:bodyPr/>
        <a:lstStyle/>
        <a:p>
          <a:endParaRPr lang="fr-FR"/>
        </a:p>
      </dgm:t>
    </dgm:pt>
    <dgm:pt modelId="{D5409948-A581-4B16-AC19-416896329475}">
      <dgm:prSet phldrT="[Texte]"/>
      <dgm:spPr/>
      <dgm:t>
        <a:bodyPr/>
        <a:lstStyle/>
        <a:p>
          <a:pPr algn="ctr">
            <a:lnSpc>
              <a:spcPct val="90000"/>
            </a:lnSpc>
          </a:pPr>
          <a:r>
            <a:rPr lang="fr-FR" b="1" dirty="0" smtClean="0">
              <a:solidFill>
                <a:srgbClr val="002060"/>
              </a:solidFill>
            </a:rPr>
            <a:t>Savoir interroger</a:t>
          </a:r>
        </a:p>
        <a:p>
          <a:pPr algn="ctr">
            <a:lnSpc>
              <a:spcPct val="150000"/>
            </a:lnSpc>
          </a:pPr>
          <a:r>
            <a:rPr lang="fr-FR" b="1" dirty="0" smtClean="0">
              <a:solidFill>
                <a:srgbClr val="002060"/>
              </a:solidFill>
            </a:rPr>
            <a:t> des sources d’information</a:t>
          </a:r>
          <a:endParaRPr lang="fr-FR" b="1" dirty="0">
            <a:solidFill>
              <a:srgbClr val="002060"/>
            </a:solidFill>
          </a:endParaRPr>
        </a:p>
      </dgm:t>
    </dgm:pt>
    <dgm:pt modelId="{2A5A666E-BDED-49F3-A47E-530AABE09A36}" type="parTrans" cxnId="{F1B7FEE7-648E-4C50-AED1-F3537F5BC35D}">
      <dgm:prSet/>
      <dgm:spPr/>
      <dgm:t>
        <a:bodyPr/>
        <a:lstStyle/>
        <a:p>
          <a:endParaRPr lang="fr-FR"/>
        </a:p>
      </dgm:t>
    </dgm:pt>
    <dgm:pt modelId="{8256320B-5F5F-4BAA-B758-D3079761C2D8}" type="sibTrans" cxnId="{F1B7FEE7-648E-4C50-AED1-F3537F5BC35D}">
      <dgm:prSet/>
      <dgm:spPr/>
      <dgm:t>
        <a:bodyPr/>
        <a:lstStyle/>
        <a:p>
          <a:endParaRPr lang="fr-FR"/>
        </a:p>
      </dgm:t>
    </dgm:pt>
    <dgm:pt modelId="{04F8C6BF-DD0E-42F1-ACF7-C667D554A905}" type="pres">
      <dgm:prSet presAssocID="{DF91E3FA-9930-424D-9B48-9AE1CAE0E98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2EE65365-3BE7-4231-A5C2-31701032F24F}" type="pres">
      <dgm:prSet presAssocID="{DF91E3FA-9930-424D-9B48-9AE1CAE0E98F}" presName="pyramid" presStyleLbl="node1" presStyleIdx="0" presStyleCnt="1"/>
      <dgm:spPr/>
    </dgm:pt>
    <dgm:pt modelId="{613725E4-F395-4A5C-A1DC-2B99D0262B65}" type="pres">
      <dgm:prSet presAssocID="{DF91E3FA-9930-424D-9B48-9AE1CAE0E98F}" presName="theList" presStyleCnt="0"/>
      <dgm:spPr/>
    </dgm:pt>
    <dgm:pt modelId="{1A3DD72F-4E37-4D78-A01D-CE0706D0A870}" type="pres">
      <dgm:prSet presAssocID="{11580370-0F08-43EB-BF75-C050E18D1F5F}" presName="aNode" presStyleLbl="fgAcc1" presStyleIdx="0" presStyleCnt="2" custScaleX="11544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CA3143-DD25-471E-A5A9-6AE92292BFDC}" type="pres">
      <dgm:prSet presAssocID="{11580370-0F08-43EB-BF75-C050E18D1F5F}" presName="aSpace" presStyleCnt="0"/>
      <dgm:spPr/>
    </dgm:pt>
    <dgm:pt modelId="{E22B24F7-F42E-48CB-9ECE-6BF69CC81366}" type="pres">
      <dgm:prSet presAssocID="{D5409948-A581-4B16-AC19-416896329475}" presName="aNode" presStyleLbl="fgAcc1" presStyleIdx="1" presStyleCnt="2" custScaleX="1208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0D320FC-6F8F-4DAF-A464-7CAC22108900}" type="pres">
      <dgm:prSet presAssocID="{D5409948-A581-4B16-AC19-416896329475}" presName="aSpace" presStyleCnt="0"/>
      <dgm:spPr/>
    </dgm:pt>
  </dgm:ptLst>
  <dgm:cxnLst>
    <dgm:cxn modelId="{F1B7FEE7-648E-4C50-AED1-F3537F5BC35D}" srcId="{DF91E3FA-9930-424D-9B48-9AE1CAE0E98F}" destId="{D5409948-A581-4B16-AC19-416896329475}" srcOrd="1" destOrd="0" parTransId="{2A5A666E-BDED-49F3-A47E-530AABE09A36}" sibTransId="{8256320B-5F5F-4BAA-B758-D3079761C2D8}"/>
    <dgm:cxn modelId="{CDC117BA-B5B4-4A78-B2E6-C50D527BCCDA}" type="presOf" srcId="{D5409948-A581-4B16-AC19-416896329475}" destId="{E22B24F7-F42E-48CB-9ECE-6BF69CC81366}" srcOrd="0" destOrd="0" presId="urn:microsoft.com/office/officeart/2005/8/layout/pyramid2"/>
    <dgm:cxn modelId="{69699C88-2910-44B9-A61B-901373493357}" type="presOf" srcId="{DF91E3FA-9930-424D-9B48-9AE1CAE0E98F}" destId="{04F8C6BF-DD0E-42F1-ACF7-C667D554A905}" srcOrd="0" destOrd="0" presId="urn:microsoft.com/office/officeart/2005/8/layout/pyramid2"/>
    <dgm:cxn modelId="{0A45A4A6-FDBA-4634-9350-DDDC5502EE18}" type="presOf" srcId="{11580370-0F08-43EB-BF75-C050E18D1F5F}" destId="{1A3DD72F-4E37-4D78-A01D-CE0706D0A870}" srcOrd="0" destOrd="0" presId="urn:microsoft.com/office/officeart/2005/8/layout/pyramid2"/>
    <dgm:cxn modelId="{95ACBD66-B009-4C41-B0EE-64FC8F7EA580}" srcId="{DF91E3FA-9930-424D-9B48-9AE1CAE0E98F}" destId="{11580370-0F08-43EB-BF75-C050E18D1F5F}" srcOrd="0" destOrd="0" parTransId="{AD0A4399-BA71-435B-8A8E-6FC38742E378}" sibTransId="{A8A9AC02-C779-4BAE-BAB7-29CA870C8EBE}"/>
    <dgm:cxn modelId="{D4759831-10A3-4EE2-8B23-C61AB7EFD994}" type="presParOf" srcId="{04F8C6BF-DD0E-42F1-ACF7-C667D554A905}" destId="{2EE65365-3BE7-4231-A5C2-31701032F24F}" srcOrd="0" destOrd="0" presId="urn:microsoft.com/office/officeart/2005/8/layout/pyramid2"/>
    <dgm:cxn modelId="{68EADC93-A685-4B55-88BC-F72F3283B065}" type="presParOf" srcId="{04F8C6BF-DD0E-42F1-ACF7-C667D554A905}" destId="{613725E4-F395-4A5C-A1DC-2B99D0262B65}" srcOrd="1" destOrd="0" presId="urn:microsoft.com/office/officeart/2005/8/layout/pyramid2"/>
    <dgm:cxn modelId="{9F9FD4ED-9DAA-4FC3-BB20-9DF70E48931A}" type="presParOf" srcId="{613725E4-F395-4A5C-A1DC-2B99D0262B65}" destId="{1A3DD72F-4E37-4D78-A01D-CE0706D0A870}" srcOrd="0" destOrd="0" presId="urn:microsoft.com/office/officeart/2005/8/layout/pyramid2"/>
    <dgm:cxn modelId="{A7F2296C-F6F0-4B74-AFA9-A82144AF3F38}" type="presParOf" srcId="{613725E4-F395-4A5C-A1DC-2B99D0262B65}" destId="{E7CA3143-DD25-471E-A5A9-6AE92292BFDC}" srcOrd="1" destOrd="0" presId="urn:microsoft.com/office/officeart/2005/8/layout/pyramid2"/>
    <dgm:cxn modelId="{FED907C6-847C-443E-9204-5760CFE84FA9}" type="presParOf" srcId="{613725E4-F395-4A5C-A1DC-2B99D0262B65}" destId="{E22B24F7-F42E-48CB-9ECE-6BF69CC81366}" srcOrd="2" destOrd="0" presId="urn:microsoft.com/office/officeart/2005/8/layout/pyramid2"/>
    <dgm:cxn modelId="{2AB0E146-06BB-4170-AE07-5F78DDE4425F}" type="presParOf" srcId="{613725E4-F395-4A5C-A1DC-2B99D0262B65}" destId="{70D320FC-6F8F-4DAF-A464-7CAC22108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2741A3-4E2B-417A-B48B-CAFEBA5714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69108B-CF0B-4639-928C-D784A9D78CB9}">
      <dgm:prSet phldrT="[Texte]"/>
      <dgm:spPr/>
      <dgm:t>
        <a:bodyPr/>
        <a:lstStyle/>
        <a:p>
          <a:r>
            <a:rPr lang="fr-FR" dirty="0" smtClean="0"/>
            <a:t>DEFINIR UN DOCUMENT</a:t>
          </a:r>
          <a:endParaRPr lang="fr-FR" dirty="0"/>
        </a:p>
      </dgm:t>
    </dgm:pt>
    <dgm:pt modelId="{6675DE9C-3E8A-4693-B35B-4FB34DD729EF}" type="parTrans" cxnId="{BBCED709-4B4A-4D36-8F6E-5664719C24D0}">
      <dgm:prSet/>
      <dgm:spPr/>
      <dgm:t>
        <a:bodyPr/>
        <a:lstStyle/>
        <a:p>
          <a:endParaRPr lang="fr-FR"/>
        </a:p>
      </dgm:t>
    </dgm:pt>
    <dgm:pt modelId="{889D171A-0140-41CD-9E2B-23999CF2B4C9}" type="sibTrans" cxnId="{BBCED709-4B4A-4D36-8F6E-5664719C24D0}">
      <dgm:prSet/>
      <dgm:spPr/>
      <dgm:t>
        <a:bodyPr/>
        <a:lstStyle/>
        <a:p>
          <a:endParaRPr lang="fr-FR"/>
        </a:p>
      </dgm:t>
    </dgm:pt>
    <dgm:pt modelId="{46BA8E4A-9148-4BA6-BF26-F4A07AD39299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sz="3600" b="1" dirty="0" smtClean="0">
              <a:solidFill>
                <a:srgbClr val="0000FF"/>
              </a:solidFill>
            </a:rPr>
            <a:t>« </a:t>
          </a:r>
          <a:r>
            <a:rPr lang="fr-FR" sz="2800" b="1" dirty="0" smtClean="0">
              <a:solidFill>
                <a:srgbClr val="0000FF"/>
              </a:solidFill>
            </a:rPr>
            <a:t>Tout ce qui sert de preuve,</a:t>
          </a:r>
        </a:p>
        <a:p>
          <a:r>
            <a:rPr lang="fr-FR" sz="2800" b="1" dirty="0" smtClean="0">
              <a:solidFill>
                <a:srgbClr val="0000FF"/>
              </a:solidFill>
            </a:rPr>
            <a:t> de témoignage." </a:t>
          </a:r>
        </a:p>
        <a:p>
          <a:r>
            <a:rPr lang="fr-FR" sz="2800" b="1" i="1" dirty="0" smtClean="0">
              <a:solidFill>
                <a:srgbClr val="0000FF"/>
              </a:solidFill>
            </a:rPr>
            <a:t>Petit Robert</a:t>
          </a:r>
          <a:endParaRPr lang="fr-FR" sz="2800" b="1" dirty="0"/>
        </a:p>
      </dgm:t>
    </dgm:pt>
    <dgm:pt modelId="{8542F2FE-C880-42AE-8F43-B0DF401D55C9}" type="parTrans" cxnId="{44EF29AB-415F-47C1-A570-A27EE3441060}">
      <dgm:prSet/>
      <dgm:spPr/>
      <dgm:t>
        <a:bodyPr/>
        <a:lstStyle/>
        <a:p>
          <a:endParaRPr lang="fr-FR"/>
        </a:p>
      </dgm:t>
    </dgm:pt>
    <dgm:pt modelId="{1E3A1816-3E4A-426F-A386-22FCF373FC8B}" type="sibTrans" cxnId="{44EF29AB-415F-47C1-A570-A27EE3441060}">
      <dgm:prSet/>
      <dgm:spPr/>
      <dgm:t>
        <a:bodyPr/>
        <a:lstStyle/>
        <a:p>
          <a:endParaRPr lang="fr-FR"/>
        </a:p>
      </dgm:t>
    </dgm:pt>
    <dgm:pt modelId="{661F42FA-EC0C-41B9-A7B3-52168E214552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sz="2800" b="1" dirty="0" smtClean="0">
              <a:solidFill>
                <a:srgbClr val="0000FF"/>
              </a:solidFill>
            </a:rPr>
            <a:t>Un document est un  ensemble formé par un support et une information.</a:t>
          </a:r>
          <a:br>
            <a:rPr lang="fr-FR" sz="2800" b="1" dirty="0" smtClean="0">
              <a:solidFill>
                <a:srgbClr val="0000FF"/>
              </a:solidFill>
            </a:rPr>
          </a:br>
          <a:r>
            <a:rPr lang="fr-FR" sz="2800" b="1" dirty="0" smtClean="0">
              <a:solidFill>
                <a:srgbClr val="0000FF"/>
              </a:solidFill>
            </a:rPr>
            <a:t>Un document peut être disponible sur plus d'un support (ex. : revue imprimée, sur CD / DVD, sur le Web).</a:t>
          </a:r>
          <a:endParaRPr lang="fr-FR" sz="2800" b="1" dirty="0"/>
        </a:p>
      </dgm:t>
    </dgm:pt>
    <dgm:pt modelId="{E1BEB5F4-6FCE-48F3-85C0-BE9608AE4C9C}" type="parTrans" cxnId="{26C98C09-DCDE-4B51-9DB6-1C7A3F9A0423}">
      <dgm:prSet/>
      <dgm:spPr/>
      <dgm:t>
        <a:bodyPr/>
        <a:lstStyle/>
        <a:p>
          <a:endParaRPr lang="fr-FR"/>
        </a:p>
      </dgm:t>
    </dgm:pt>
    <dgm:pt modelId="{CB4F8ABF-EA2F-4946-9B5A-D5A3EF6A7B30}" type="sibTrans" cxnId="{26C98C09-DCDE-4B51-9DB6-1C7A3F9A0423}">
      <dgm:prSet/>
      <dgm:spPr/>
      <dgm:t>
        <a:bodyPr/>
        <a:lstStyle/>
        <a:p>
          <a:endParaRPr lang="fr-FR"/>
        </a:p>
      </dgm:t>
    </dgm:pt>
    <dgm:pt modelId="{CE4DDACB-DD0E-4D01-A5D4-D4C39AD901D1}" type="pres">
      <dgm:prSet presAssocID="{3B2741A3-4E2B-417A-B48B-CAFEBA5714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CB7CF9-6055-4038-BC9F-6B76393C0105}" type="pres">
      <dgm:prSet presAssocID="{9C69108B-CF0B-4639-928C-D784A9D78CB9}" presName="root1" presStyleCnt="0"/>
      <dgm:spPr/>
    </dgm:pt>
    <dgm:pt modelId="{30F6FCBC-D7D6-4C5D-A22E-5C98570E936D}" type="pres">
      <dgm:prSet presAssocID="{9C69108B-CF0B-4639-928C-D784A9D78C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F75942-342D-44E1-9C08-6E66D92EB34B}" type="pres">
      <dgm:prSet presAssocID="{9C69108B-CF0B-4639-928C-D784A9D78CB9}" presName="level2hierChild" presStyleCnt="0"/>
      <dgm:spPr/>
    </dgm:pt>
    <dgm:pt modelId="{A4434067-29FF-4B53-91C7-35E3B816E5D9}" type="pres">
      <dgm:prSet presAssocID="{8542F2FE-C880-42AE-8F43-B0DF401D55C9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C808303-35C6-4726-A376-807849B71918}" type="pres">
      <dgm:prSet presAssocID="{8542F2FE-C880-42AE-8F43-B0DF401D55C9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C3849BA-244B-437C-8180-035147567B7B}" type="pres">
      <dgm:prSet presAssocID="{46BA8E4A-9148-4BA6-BF26-F4A07AD39299}" presName="root2" presStyleCnt="0"/>
      <dgm:spPr/>
    </dgm:pt>
    <dgm:pt modelId="{E4E50A99-D611-4984-92D0-ABEB27A947E1}" type="pres">
      <dgm:prSet presAssocID="{46BA8E4A-9148-4BA6-BF26-F4A07AD39299}" presName="LevelTwoTextNode" presStyleLbl="node2" presStyleIdx="0" presStyleCnt="2" custScaleX="186136" custScaleY="20334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6A5D28-AF6C-43F2-B652-635E2B171223}" type="pres">
      <dgm:prSet presAssocID="{46BA8E4A-9148-4BA6-BF26-F4A07AD39299}" presName="level3hierChild" presStyleCnt="0"/>
      <dgm:spPr/>
    </dgm:pt>
    <dgm:pt modelId="{643C2BE2-0BA7-405F-B0D3-3F025ABF650E}" type="pres">
      <dgm:prSet presAssocID="{E1BEB5F4-6FCE-48F3-85C0-BE9608AE4C9C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A0064C11-AB9E-4AFD-8BAE-9BCF99A948C2}" type="pres">
      <dgm:prSet presAssocID="{E1BEB5F4-6FCE-48F3-85C0-BE9608AE4C9C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D11C682-097E-4BD8-A039-9CBD6CFCC7BF}" type="pres">
      <dgm:prSet presAssocID="{661F42FA-EC0C-41B9-A7B3-52168E214552}" presName="root2" presStyleCnt="0"/>
      <dgm:spPr/>
    </dgm:pt>
    <dgm:pt modelId="{38BFADD2-8AE8-4893-B90B-E481A96F8457}" type="pres">
      <dgm:prSet presAssocID="{661F42FA-EC0C-41B9-A7B3-52168E214552}" presName="LevelTwoTextNode" presStyleLbl="node2" presStyleIdx="1" presStyleCnt="2" custScaleX="183964" custScaleY="2379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25F7BC-F658-4015-8AD8-01244A37A334}" type="pres">
      <dgm:prSet presAssocID="{661F42FA-EC0C-41B9-A7B3-52168E214552}" presName="level3hierChild" presStyleCnt="0"/>
      <dgm:spPr/>
    </dgm:pt>
  </dgm:ptLst>
  <dgm:cxnLst>
    <dgm:cxn modelId="{1BB3EEED-DD9B-4B6E-B824-1A934FD4ABA8}" type="presOf" srcId="{8542F2FE-C880-42AE-8F43-B0DF401D55C9}" destId="{1C808303-35C6-4726-A376-807849B71918}" srcOrd="1" destOrd="0" presId="urn:microsoft.com/office/officeart/2008/layout/HorizontalMultiLevelHierarchy"/>
    <dgm:cxn modelId="{898C5847-C3EB-42DA-B02C-A6EBAE6D08AD}" type="presOf" srcId="{661F42FA-EC0C-41B9-A7B3-52168E214552}" destId="{38BFADD2-8AE8-4893-B90B-E481A96F8457}" srcOrd="0" destOrd="0" presId="urn:microsoft.com/office/officeart/2008/layout/HorizontalMultiLevelHierarchy"/>
    <dgm:cxn modelId="{9519D76F-F329-4F1C-BFB2-1B6341E44337}" type="presOf" srcId="{46BA8E4A-9148-4BA6-BF26-F4A07AD39299}" destId="{E4E50A99-D611-4984-92D0-ABEB27A947E1}" srcOrd="0" destOrd="0" presId="urn:microsoft.com/office/officeart/2008/layout/HorizontalMultiLevelHierarchy"/>
    <dgm:cxn modelId="{26C98C09-DCDE-4B51-9DB6-1C7A3F9A0423}" srcId="{9C69108B-CF0B-4639-928C-D784A9D78CB9}" destId="{661F42FA-EC0C-41B9-A7B3-52168E214552}" srcOrd="1" destOrd="0" parTransId="{E1BEB5F4-6FCE-48F3-85C0-BE9608AE4C9C}" sibTransId="{CB4F8ABF-EA2F-4946-9B5A-D5A3EF6A7B30}"/>
    <dgm:cxn modelId="{568B392F-2F54-4D89-AA47-2A9ABD49FE12}" type="presOf" srcId="{E1BEB5F4-6FCE-48F3-85C0-BE9608AE4C9C}" destId="{643C2BE2-0BA7-405F-B0D3-3F025ABF650E}" srcOrd="0" destOrd="0" presId="urn:microsoft.com/office/officeart/2008/layout/HorizontalMultiLevelHierarchy"/>
    <dgm:cxn modelId="{C57F5FCA-854E-401F-91D8-F3812A288DD0}" type="presOf" srcId="{E1BEB5F4-6FCE-48F3-85C0-BE9608AE4C9C}" destId="{A0064C11-AB9E-4AFD-8BAE-9BCF99A948C2}" srcOrd="1" destOrd="0" presId="urn:microsoft.com/office/officeart/2008/layout/HorizontalMultiLevelHierarchy"/>
    <dgm:cxn modelId="{C9DED5DF-1898-4175-A8D2-AA885B157D40}" type="presOf" srcId="{3B2741A3-4E2B-417A-B48B-CAFEBA571440}" destId="{CE4DDACB-DD0E-4D01-A5D4-D4C39AD901D1}" srcOrd="0" destOrd="0" presId="urn:microsoft.com/office/officeart/2008/layout/HorizontalMultiLevelHierarchy"/>
    <dgm:cxn modelId="{BBCED709-4B4A-4D36-8F6E-5664719C24D0}" srcId="{3B2741A3-4E2B-417A-B48B-CAFEBA571440}" destId="{9C69108B-CF0B-4639-928C-D784A9D78CB9}" srcOrd="0" destOrd="0" parTransId="{6675DE9C-3E8A-4693-B35B-4FB34DD729EF}" sibTransId="{889D171A-0140-41CD-9E2B-23999CF2B4C9}"/>
    <dgm:cxn modelId="{44EF29AB-415F-47C1-A570-A27EE3441060}" srcId="{9C69108B-CF0B-4639-928C-D784A9D78CB9}" destId="{46BA8E4A-9148-4BA6-BF26-F4A07AD39299}" srcOrd="0" destOrd="0" parTransId="{8542F2FE-C880-42AE-8F43-B0DF401D55C9}" sibTransId="{1E3A1816-3E4A-426F-A386-22FCF373FC8B}"/>
    <dgm:cxn modelId="{664B383B-3693-4242-9096-3893750669DB}" type="presOf" srcId="{8542F2FE-C880-42AE-8F43-B0DF401D55C9}" destId="{A4434067-29FF-4B53-91C7-35E3B816E5D9}" srcOrd="0" destOrd="0" presId="urn:microsoft.com/office/officeart/2008/layout/HorizontalMultiLevelHierarchy"/>
    <dgm:cxn modelId="{BE039E09-7C2C-4257-8753-0FE2FBB69788}" type="presOf" srcId="{9C69108B-CF0B-4639-928C-D784A9D78CB9}" destId="{30F6FCBC-D7D6-4C5D-A22E-5C98570E936D}" srcOrd="0" destOrd="0" presId="urn:microsoft.com/office/officeart/2008/layout/HorizontalMultiLevelHierarchy"/>
    <dgm:cxn modelId="{BDB8A44D-B089-4178-86EE-A7BFDEE26B53}" type="presParOf" srcId="{CE4DDACB-DD0E-4D01-A5D4-D4C39AD901D1}" destId="{18CB7CF9-6055-4038-BC9F-6B76393C0105}" srcOrd="0" destOrd="0" presId="urn:microsoft.com/office/officeart/2008/layout/HorizontalMultiLevelHierarchy"/>
    <dgm:cxn modelId="{56B368D5-1766-4976-BD9B-D2D7B19D5356}" type="presParOf" srcId="{18CB7CF9-6055-4038-BC9F-6B76393C0105}" destId="{30F6FCBC-D7D6-4C5D-A22E-5C98570E936D}" srcOrd="0" destOrd="0" presId="urn:microsoft.com/office/officeart/2008/layout/HorizontalMultiLevelHierarchy"/>
    <dgm:cxn modelId="{BC09AD2A-1CD4-40CC-98FB-4F9F15EC29D5}" type="presParOf" srcId="{18CB7CF9-6055-4038-BC9F-6B76393C0105}" destId="{21F75942-342D-44E1-9C08-6E66D92EB34B}" srcOrd="1" destOrd="0" presId="urn:microsoft.com/office/officeart/2008/layout/HorizontalMultiLevelHierarchy"/>
    <dgm:cxn modelId="{5637B6A0-C2D5-4D74-B6F5-89144EBD8AC2}" type="presParOf" srcId="{21F75942-342D-44E1-9C08-6E66D92EB34B}" destId="{A4434067-29FF-4B53-91C7-35E3B816E5D9}" srcOrd="0" destOrd="0" presId="urn:microsoft.com/office/officeart/2008/layout/HorizontalMultiLevelHierarchy"/>
    <dgm:cxn modelId="{3F899BB7-CEB9-41FF-A845-DACFE3387FF4}" type="presParOf" srcId="{A4434067-29FF-4B53-91C7-35E3B816E5D9}" destId="{1C808303-35C6-4726-A376-807849B71918}" srcOrd="0" destOrd="0" presId="urn:microsoft.com/office/officeart/2008/layout/HorizontalMultiLevelHierarchy"/>
    <dgm:cxn modelId="{FFE1AA51-B4C0-4CB7-AE50-7FC296ED8F58}" type="presParOf" srcId="{21F75942-342D-44E1-9C08-6E66D92EB34B}" destId="{6C3849BA-244B-437C-8180-035147567B7B}" srcOrd="1" destOrd="0" presId="urn:microsoft.com/office/officeart/2008/layout/HorizontalMultiLevelHierarchy"/>
    <dgm:cxn modelId="{CC45033B-9E4E-4877-B29F-83DDD2C0C0A6}" type="presParOf" srcId="{6C3849BA-244B-437C-8180-035147567B7B}" destId="{E4E50A99-D611-4984-92D0-ABEB27A947E1}" srcOrd="0" destOrd="0" presId="urn:microsoft.com/office/officeart/2008/layout/HorizontalMultiLevelHierarchy"/>
    <dgm:cxn modelId="{82FC7355-39B5-4F59-8AD8-AF8B731D4580}" type="presParOf" srcId="{6C3849BA-244B-437C-8180-035147567B7B}" destId="{0D6A5D28-AF6C-43F2-B652-635E2B171223}" srcOrd="1" destOrd="0" presId="urn:microsoft.com/office/officeart/2008/layout/HorizontalMultiLevelHierarchy"/>
    <dgm:cxn modelId="{C3BB1DD4-B109-408E-BDC3-529B431E0F86}" type="presParOf" srcId="{21F75942-342D-44E1-9C08-6E66D92EB34B}" destId="{643C2BE2-0BA7-405F-B0D3-3F025ABF650E}" srcOrd="2" destOrd="0" presId="urn:microsoft.com/office/officeart/2008/layout/HorizontalMultiLevelHierarchy"/>
    <dgm:cxn modelId="{16F342AF-ADEC-405F-AE0C-C5039E6C2767}" type="presParOf" srcId="{643C2BE2-0BA7-405F-B0D3-3F025ABF650E}" destId="{A0064C11-AB9E-4AFD-8BAE-9BCF99A948C2}" srcOrd="0" destOrd="0" presId="urn:microsoft.com/office/officeart/2008/layout/HorizontalMultiLevelHierarchy"/>
    <dgm:cxn modelId="{57BCB84B-85CD-464E-9F9E-EBA69725A6F3}" type="presParOf" srcId="{21F75942-342D-44E1-9C08-6E66D92EB34B}" destId="{CD11C682-097E-4BD8-A039-9CBD6CFCC7BF}" srcOrd="3" destOrd="0" presId="urn:microsoft.com/office/officeart/2008/layout/HorizontalMultiLevelHierarchy"/>
    <dgm:cxn modelId="{E89FACDD-6479-42D4-8A98-D66465B8248D}" type="presParOf" srcId="{CD11C682-097E-4BD8-A039-9CBD6CFCC7BF}" destId="{38BFADD2-8AE8-4893-B90B-E481A96F8457}" srcOrd="0" destOrd="0" presId="urn:microsoft.com/office/officeart/2008/layout/HorizontalMultiLevelHierarchy"/>
    <dgm:cxn modelId="{404473DC-9F37-4FF4-A7FA-21C3AC545BF6}" type="presParOf" srcId="{CD11C682-097E-4BD8-A039-9CBD6CFCC7BF}" destId="{5A25F7BC-F658-4015-8AD8-01244A37A3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2741A3-4E2B-417A-B48B-CAFEBA5714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C69108B-CF0B-4639-928C-D784A9D78CB9}">
      <dgm:prSet phldrT="[Texte]"/>
      <dgm:spPr/>
      <dgm:t>
        <a:bodyPr/>
        <a:lstStyle/>
        <a:p>
          <a:r>
            <a:rPr lang="fr-FR" dirty="0" smtClean="0"/>
            <a:t>DEFINIR UN DOCUMENT</a:t>
          </a:r>
          <a:endParaRPr lang="fr-FR" dirty="0"/>
        </a:p>
      </dgm:t>
    </dgm:pt>
    <dgm:pt modelId="{6675DE9C-3E8A-4693-B35B-4FB34DD729EF}" type="parTrans" cxnId="{BBCED709-4B4A-4D36-8F6E-5664719C24D0}">
      <dgm:prSet/>
      <dgm:spPr/>
      <dgm:t>
        <a:bodyPr/>
        <a:lstStyle/>
        <a:p>
          <a:endParaRPr lang="fr-FR"/>
        </a:p>
      </dgm:t>
    </dgm:pt>
    <dgm:pt modelId="{889D171A-0140-41CD-9E2B-23999CF2B4C9}" type="sibTrans" cxnId="{BBCED709-4B4A-4D36-8F6E-5664719C24D0}">
      <dgm:prSet/>
      <dgm:spPr/>
      <dgm:t>
        <a:bodyPr/>
        <a:lstStyle/>
        <a:p>
          <a:endParaRPr lang="fr-FR"/>
        </a:p>
      </dgm:t>
    </dgm:pt>
    <dgm:pt modelId="{661F42FA-EC0C-41B9-A7B3-52168E214552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sz="2800" b="0" dirty="0" smtClean="0">
              <a:solidFill>
                <a:srgbClr val="2F5597"/>
              </a:solidFill>
            </a:rPr>
            <a:t>Qu’est-ce qu'un document ?</a:t>
          </a:r>
        </a:p>
        <a:p>
          <a:r>
            <a:rPr lang="fr-FR" sz="2800" b="0" dirty="0" smtClean="0">
              <a:solidFill>
                <a:srgbClr val="2F5597"/>
              </a:solidFill>
            </a:rPr>
            <a:t>À quoi peut et doit servir un document ?</a:t>
          </a:r>
        </a:p>
        <a:p>
          <a:r>
            <a:rPr lang="fr-FR" sz="2800" b="0" dirty="0" smtClean="0">
              <a:solidFill>
                <a:srgbClr val="2F5597"/>
              </a:solidFill>
            </a:rPr>
            <a:t>Quelle place le document doit-il tenir dans les pratiques enseignantes ?</a:t>
          </a:r>
          <a:endParaRPr lang="fr-FR" sz="2800" b="0" dirty="0">
            <a:solidFill>
              <a:srgbClr val="2F5597"/>
            </a:solidFill>
          </a:endParaRPr>
        </a:p>
      </dgm:t>
    </dgm:pt>
    <dgm:pt modelId="{CB4F8ABF-EA2F-4946-9B5A-D5A3EF6A7B30}" type="sibTrans" cxnId="{26C98C09-DCDE-4B51-9DB6-1C7A3F9A0423}">
      <dgm:prSet/>
      <dgm:spPr/>
      <dgm:t>
        <a:bodyPr/>
        <a:lstStyle/>
        <a:p>
          <a:endParaRPr lang="fr-FR"/>
        </a:p>
      </dgm:t>
    </dgm:pt>
    <dgm:pt modelId="{E1BEB5F4-6FCE-48F3-85C0-BE9608AE4C9C}" type="parTrans" cxnId="{26C98C09-DCDE-4B51-9DB6-1C7A3F9A0423}">
      <dgm:prSet/>
      <dgm:spPr/>
      <dgm:t>
        <a:bodyPr/>
        <a:lstStyle/>
        <a:p>
          <a:endParaRPr lang="fr-FR"/>
        </a:p>
      </dgm:t>
    </dgm:pt>
    <dgm:pt modelId="{46BA8E4A-9148-4BA6-BF26-F4A07AD39299}">
      <dgm:prSet phldrT="[Texte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fr-FR" sz="3600" b="1" dirty="0" smtClean="0">
              <a:solidFill>
                <a:srgbClr val="2F5597"/>
              </a:solidFill>
            </a:rPr>
            <a:t>« </a:t>
          </a:r>
          <a:r>
            <a:rPr lang="fr-FR" sz="2800" b="1" dirty="0" smtClean="0">
              <a:solidFill>
                <a:srgbClr val="2F5597"/>
              </a:solidFill>
            </a:rPr>
            <a:t>Au sens pratique du terme : un document est tout support pédagogique de travail permettant de transmettre des connaissances et de faire acquérir des compétences méthodologiques. » </a:t>
          </a:r>
        </a:p>
        <a:p>
          <a:r>
            <a:rPr lang="fr-FR" sz="2800" b="1" dirty="0" smtClean="0">
              <a:solidFill>
                <a:srgbClr val="2F5597"/>
              </a:solidFill>
            </a:rPr>
            <a:t>G. </a:t>
          </a:r>
          <a:r>
            <a:rPr lang="fr-FR" sz="2800" b="1" dirty="0" err="1" smtClean="0">
              <a:solidFill>
                <a:srgbClr val="2F5597"/>
              </a:solidFill>
            </a:rPr>
            <a:t>Granier</a:t>
          </a:r>
          <a:r>
            <a:rPr lang="fr-FR" sz="2800" b="1" dirty="0" smtClean="0">
              <a:solidFill>
                <a:srgbClr val="2F5597"/>
              </a:solidFill>
            </a:rPr>
            <a:t> et F. Picot</a:t>
          </a:r>
          <a:endParaRPr lang="fr-FR" sz="2800" b="1" dirty="0">
            <a:solidFill>
              <a:srgbClr val="2F5597"/>
            </a:solidFill>
          </a:endParaRPr>
        </a:p>
      </dgm:t>
    </dgm:pt>
    <dgm:pt modelId="{1E3A1816-3E4A-426F-A386-22FCF373FC8B}" type="sibTrans" cxnId="{44EF29AB-415F-47C1-A570-A27EE3441060}">
      <dgm:prSet/>
      <dgm:spPr/>
      <dgm:t>
        <a:bodyPr/>
        <a:lstStyle/>
        <a:p>
          <a:endParaRPr lang="fr-FR"/>
        </a:p>
      </dgm:t>
    </dgm:pt>
    <dgm:pt modelId="{8542F2FE-C880-42AE-8F43-B0DF401D55C9}" type="parTrans" cxnId="{44EF29AB-415F-47C1-A570-A27EE3441060}">
      <dgm:prSet/>
      <dgm:spPr/>
      <dgm:t>
        <a:bodyPr/>
        <a:lstStyle/>
        <a:p>
          <a:endParaRPr lang="fr-FR"/>
        </a:p>
      </dgm:t>
    </dgm:pt>
    <dgm:pt modelId="{CE4DDACB-DD0E-4D01-A5D4-D4C39AD901D1}" type="pres">
      <dgm:prSet presAssocID="{3B2741A3-4E2B-417A-B48B-CAFEBA5714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8CB7CF9-6055-4038-BC9F-6B76393C0105}" type="pres">
      <dgm:prSet presAssocID="{9C69108B-CF0B-4639-928C-D784A9D78CB9}" presName="root1" presStyleCnt="0"/>
      <dgm:spPr/>
    </dgm:pt>
    <dgm:pt modelId="{30F6FCBC-D7D6-4C5D-A22E-5C98570E936D}" type="pres">
      <dgm:prSet presAssocID="{9C69108B-CF0B-4639-928C-D784A9D78C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F75942-342D-44E1-9C08-6E66D92EB34B}" type="pres">
      <dgm:prSet presAssocID="{9C69108B-CF0B-4639-928C-D784A9D78CB9}" presName="level2hierChild" presStyleCnt="0"/>
      <dgm:spPr/>
    </dgm:pt>
    <dgm:pt modelId="{A4434067-29FF-4B53-91C7-35E3B816E5D9}" type="pres">
      <dgm:prSet presAssocID="{8542F2FE-C880-42AE-8F43-B0DF401D55C9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1C808303-35C6-4726-A376-807849B71918}" type="pres">
      <dgm:prSet presAssocID="{8542F2FE-C880-42AE-8F43-B0DF401D55C9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C3849BA-244B-437C-8180-035147567B7B}" type="pres">
      <dgm:prSet presAssocID="{46BA8E4A-9148-4BA6-BF26-F4A07AD39299}" presName="root2" presStyleCnt="0"/>
      <dgm:spPr/>
    </dgm:pt>
    <dgm:pt modelId="{E4E50A99-D611-4984-92D0-ABEB27A947E1}" type="pres">
      <dgm:prSet presAssocID="{46BA8E4A-9148-4BA6-BF26-F4A07AD39299}" presName="LevelTwoTextNode" presStyleLbl="node2" presStyleIdx="0" presStyleCnt="2" custScaleX="186136" custScaleY="2446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D6A5D28-AF6C-43F2-B652-635E2B171223}" type="pres">
      <dgm:prSet presAssocID="{46BA8E4A-9148-4BA6-BF26-F4A07AD39299}" presName="level3hierChild" presStyleCnt="0"/>
      <dgm:spPr/>
    </dgm:pt>
    <dgm:pt modelId="{643C2BE2-0BA7-405F-B0D3-3F025ABF650E}" type="pres">
      <dgm:prSet presAssocID="{E1BEB5F4-6FCE-48F3-85C0-BE9608AE4C9C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A0064C11-AB9E-4AFD-8BAE-9BCF99A948C2}" type="pres">
      <dgm:prSet presAssocID="{E1BEB5F4-6FCE-48F3-85C0-BE9608AE4C9C}" presName="connTx" presStyleLbl="parChTrans1D2" presStyleIdx="1" presStyleCnt="2"/>
      <dgm:spPr/>
      <dgm:t>
        <a:bodyPr/>
        <a:lstStyle/>
        <a:p>
          <a:endParaRPr lang="fr-FR"/>
        </a:p>
      </dgm:t>
    </dgm:pt>
    <dgm:pt modelId="{CD11C682-097E-4BD8-A039-9CBD6CFCC7BF}" type="pres">
      <dgm:prSet presAssocID="{661F42FA-EC0C-41B9-A7B3-52168E214552}" presName="root2" presStyleCnt="0"/>
      <dgm:spPr/>
    </dgm:pt>
    <dgm:pt modelId="{38BFADD2-8AE8-4893-B90B-E481A96F8457}" type="pres">
      <dgm:prSet presAssocID="{661F42FA-EC0C-41B9-A7B3-52168E214552}" presName="LevelTwoTextNode" presStyleLbl="node2" presStyleIdx="1" presStyleCnt="2" custScaleX="183964" custScaleY="2379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A25F7BC-F658-4015-8AD8-01244A37A334}" type="pres">
      <dgm:prSet presAssocID="{661F42FA-EC0C-41B9-A7B3-52168E214552}" presName="level3hierChild" presStyleCnt="0"/>
      <dgm:spPr/>
    </dgm:pt>
  </dgm:ptLst>
  <dgm:cxnLst>
    <dgm:cxn modelId="{F289331F-9D83-4716-A78B-744F4A2DBF97}" type="presOf" srcId="{8542F2FE-C880-42AE-8F43-B0DF401D55C9}" destId="{A4434067-29FF-4B53-91C7-35E3B816E5D9}" srcOrd="0" destOrd="0" presId="urn:microsoft.com/office/officeart/2008/layout/HorizontalMultiLevelHierarchy"/>
    <dgm:cxn modelId="{FB2ACA92-C5E1-423F-B190-5E1900928C35}" type="presOf" srcId="{E1BEB5F4-6FCE-48F3-85C0-BE9608AE4C9C}" destId="{A0064C11-AB9E-4AFD-8BAE-9BCF99A948C2}" srcOrd="1" destOrd="0" presId="urn:microsoft.com/office/officeart/2008/layout/HorizontalMultiLevelHierarchy"/>
    <dgm:cxn modelId="{86D09347-E5D2-4689-BAA9-35E949C5E291}" type="presOf" srcId="{3B2741A3-4E2B-417A-B48B-CAFEBA571440}" destId="{CE4DDACB-DD0E-4D01-A5D4-D4C39AD901D1}" srcOrd="0" destOrd="0" presId="urn:microsoft.com/office/officeart/2008/layout/HorizontalMultiLevelHierarchy"/>
    <dgm:cxn modelId="{20C87A37-55B9-4C52-A936-840D0716817F}" type="presOf" srcId="{661F42FA-EC0C-41B9-A7B3-52168E214552}" destId="{38BFADD2-8AE8-4893-B90B-E481A96F8457}" srcOrd="0" destOrd="0" presId="urn:microsoft.com/office/officeart/2008/layout/HorizontalMultiLevelHierarchy"/>
    <dgm:cxn modelId="{26C98C09-DCDE-4B51-9DB6-1C7A3F9A0423}" srcId="{9C69108B-CF0B-4639-928C-D784A9D78CB9}" destId="{661F42FA-EC0C-41B9-A7B3-52168E214552}" srcOrd="1" destOrd="0" parTransId="{E1BEB5F4-6FCE-48F3-85C0-BE9608AE4C9C}" sibTransId="{CB4F8ABF-EA2F-4946-9B5A-D5A3EF6A7B30}"/>
    <dgm:cxn modelId="{949E3F8B-36D6-4CA3-A6D6-1CE8B6E20444}" type="presOf" srcId="{E1BEB5F4-6FCE-48F3-85C0-BE9608AE4C9C}" destId="{643C2BE2-0BA7-405F-B0D3-3F025ABF650E}" srcOrd="0" destOrd="0" presId="urn:microsoft.com/office/officeart/2008/layout/HorizontalMultiLevelHierarchy"/>
    <dgm:cxn modelId="{D17526B7-7DEC-4FDA-94B6-50C210ACBC47}" type="presOf" srcId="{8542F2FE-C880-42AE-8F43-B0DF401D55C9}" destId="{1C808303-35C6-4726-A376-807849B71918}" srcOrd="1" destOrd="0" presId="urn:microsoft.com/office/officeart/2008/layout/HorizontalMultiLevelHierarchy"/>
    <dgm:cxn modelId="{BBCED709-4B4A-4D36-8F6E-5664719C24D0}" srcId="{3B2741A3-4E2B-417A-B48B-CAFEBA571440}" destId="{9C69108B-CF0B-4639-928C-D784A9D78CB9}" srcOrd="0" destOrd="0" parTransId="{6675DE9C-3E8A-4693-B35B-4FB34DD729EF}" sibTransId="{889D171A-0140-41CD-9E2B-23999CF2B4C9}"/>
    <dgm:cxn modelId="{44EF29AB-415F-47C1-A570-A27EE3441060}" srcId="{9C69108B-CF0B-4639-928C-D784A9D78CB9}" destId="{46BA8E4A-9148-4BA6-BF26-F4A07AD39299}" srcOrd="0" destOrd="0" parTransId="{8542F2FE-C880-42AE-8F43-B0DF401D55C9}" sibTransId="{1E3A1816-3E4A-426F-A386-22FCF373FC8B}"/>
    <dgm:cxn modelId="{00ECE91B-E7D6-4B10-925E-BBE49D174FAC}" type="presOf" srcId="{9C69108B-CF0B-4639-928C-D784A9D78CB9}" destId="{30F6FCBC-D7D6-4C5D-A22E-5C98570E936D}" srcOrd="0" destOrd="0" presId="urn:microsoft.com/office/officeart/2008/layout/HorizontalMultiLevelHierarchy"/>
    <dgm:cxn modelId="{F438AFB5-6BF1-4CF6-A22C-B42163277437}" type="presOf" srcId="{46BA8E4A-9148-4BA6-BF26-F4A07AD39299}" destId="{E4E50A99-D611-4984-92D0-ABEB27A947E1}" srcOrd="0" destOrd="0" presId="urn:microsoft.com/office/officeart/2008/layout/HorizontalMultiLevelHierarchy"/>
    <dgm:cxn modelId="{47A20E4D-96E8-4958-80CC-79CDA626052D}" type="presParOf" srcId="{CE4DDACB-DD0E-4D01-A5D4-D4C39AD901D1}" destId="{18CB7CF9-6055-4038-BC9F-6B76393C0105}" srcOrd="0" destOrd="0" presId="urn:microsoft.com/office/officeart/2008/layout/HorizontalMultiLevelHierarchy"/>
    <dgm:cxn modelId="{84707127-58FD-4F04-B6F5-4C9AEE586875}" type="presParOf" srcId="{18CB7CF9-6055-4038-BC9F-6B76393C0105}" destId="{30F6FCBC-D7D6-4C5D-A22E-5C98570E936D}" srcOrd="0" destOrd="0" presId="urn:microsoft.com/office/officeart/2008/layout/HorizontalMultiLevelHierarchy"/>
    <dgm:cxn modelId="{F3555142-653B-4F93-A440-AAF85A9B77FB}" type="presParOf" srcId="{18CB7CF9-6055-4038-BC9F-6B76393C0105}" destId="{21F75942-342D-44E1-9C08-6E66D92EB34B}" srcOrd="1" destOrd="0" presId="urn:microsoft.com/office/officeart/2008/layout/HorizontalMultiLevelHierarchy"/>
    <dgm:cxn modelId="{35C4DB4E-CDA6-4F0B-B4D6-8F3ACC7C8852}" type="presParOf" srcId="{21F75942-342D-44E1-9C08-6E66D92EB34B}" destId="{A4434067-29FF-4B53-91C7-35E3B816E5D9}" srcOrd="0" destOrd="0" presId="urn:microsoft.com/office/officeart/2008/layout/HorizontalMultiLevelHierarchy"/>
    <dgm:cxn modelId="{8F92348B-A524-4F3A-BB78-CB8BEA3425D2}" type="presParOf" srcId="{A4434067-29FF-4B53-91C7-35E3B816E5D9}" destId="{1C808303-35C6-4726-A376-807849B71918}" srcOrd="0" destOrd="0" presId="urn:microsoft.com/office/officeart/2008/layout/HorizontalMultiLevelHierarchy"/>
    <dgm:cxn modelId="{9D86E59C-D3F2-405D-AD55-38F22BC62671}" type="presParOf" srcId="{21F75942-342D-44E1-9C08-6E66D92EB34B}" destId="{6C3849BA-244B-437C-8180-035147567B7B}" srcOrd="1" destOrd="0" presId="urn:microsoft.com/office/officeart/2008/layout/HorizontalMultiLevelHierarchy"/>
    <dgm:cxn modelId="{D0035DE4-A2CD-4811-BCCE-00E7CA6CC123}" type="presParOf" srcId="{6C3849BA-244B-437C-8180-035147567B7B}" destId="{E4E50A99-D611-4984-92D0-ABEB27A947E1}" srcOrd="0" destOrd="0" presId="urn:microsoft.com/office/officeart/2008/layout/HorizontalMultiLevelHierarchy"/>
    <dgm:cxn modelId="{F2C67E6D-8FB0-4FC3-9EE5-38D4ECB46F18}" type="presParOf" srcId="{6C3849BA-244B-437C-8180-035147567B7B}" destId="{0D6A5D28-AF6C-43F2-B652-635E2B171223}" srcOrd="1" destOrd="0" presId="urn:microsoft.com/office/officeart/2008/layout/HorizontalMultiLevelHierarchy"/>
    <dgm:cxn modelId="{235B9D22-8091-4EC6-A291-813F6F75F046}" type="presParOf" srcId="{21F75942-342D-44E1-9C08-6E66D92EB34B}" destId="{643C2BE2-0BA7-405F-B0D3-3F025ABF650E}" srcOrd="2" destOrd="0" presId="urn:microsoft.com/office/officeart/2008/layout/HorizontalMultiLevelHierarchy"/>
    <dgm:cxn modelId="{85203C63-4AFC-4E58-AA5A-5376E777FB52}" type="presParOf" srcId="{643C2BE2-0BA7-405F-B0D3-3F025ABF650E}" destId="{A0064C11-AB9E-4AFD-8BAE-9BCF99A948C2}" srcOrd="0" destOrd="0" presId="urn:microsoft.com/office/officeart/2008/layout/HorizontalMultiLevelHierarchy"/>
    <dgm:cxn modelId="{7A74527A-DD9D-41EB-97D3-2E3E2D07DF36}" type="presParOf" srcId="{21F75942-342D-44E1-9C08-6E66D92EB34B}" destId="{CD11C682-097E-4BD8-A039-9CBD6CFCC7BF}" srcOrd="3" destOrd="0" presId="urn:microsoft.com/office/officeart/2008/layout/HorizontalMultiLevelHierarchy"/>
    <dgm:cxn modelId="{108179AE-9C85-40D4-BA9C-BD2FAAF3BB08}" type="presParOf" srcId="{CD11C682-097E-4BD8-A039-9CBD6CFCC7BF}" destId="{38BFADD2-8AE8-4893-B90B-E481A96F8457}" srcOrd="0" destOrd="0" presId="urn:microsoft.com/office/officeart/2008/layout/HorizontalMultiLevelHierarchy"/>
    <dgm:cxn modelId="{785710F7-4879-48BC-A4BF-62CB5BC5E8CA}" type="presParOf" srcId="{CD11C682-097E-4BD8-A039-9CBD6CFCC7BF}" destId="{5A25F7BC-F658-4015-8AD8-01244A37A33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5C7E0-BF9A-49A1-8594-D49B7CF6DF95}">
      <dsp:nvSpPr>
        <dsp:cNvPr id="0" name=""/>
        <dsp:cNvSpPr/>
      </dsp:nvSpPr>
      <dsp:spPr>
        <a:xfrm rot="16200000">
          <a:off x="3307" y="2969"/>
          <a:ext cx="5183503" cy="5189205"/>
        </a:xfrm>
        <a:prstGeom prst="downArrow">
          <a:avLst>
            <a:gd name="adj1" fmla="val 50000"/>
            <a:gd name="adj2" fmla="val 35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kern="1200" dirty="0" smtClean="0">
              <a:solidFill>
                <a:schemeClr val="bg1"/>
              </a:solidFill>
            </a:rPr>
            <a:t>La maîtrise des méthodes et des outils pour apprendre </a:t>
          </a:r>
        </a:p>
      </dsp:txBody>
      <dsp:txXfrm rot="5400000">
        <a:off x="457" y="1301695"/>
        <a:ext cx="4282092" cy="2591751"/>
      </dsp:txXfrm>
    </dsp:sp>
    <dsp:sp modelId="{EF53712E-3CAA-4EAD-8400-07F1EB86E09D}">
      <dsp:nvSpPr>
        <dsp:cNvPr id="0" name=""/>
        <dsp:cNvSpPr/>
      </dsp:nvSpPr>
      <dsp:spPr>
        <a:xfrm rot="5400000">
          <a:off x="6700440" y="0"/>
          <a:ext cx="5183503" cy="5183503"/>
        </a:xfrm>
        <a:prstGeom prst="downArrow">
          <a:avLst>
            <a:gd name="adj1" fmla="val 50000"/>
            <a:gd name="adj2" fmla="val 35000"/>
          </a:avLst>
        </a:prstGeom>
        <a:solidFill>
          <a:srgbClr val="66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kern="1200" dirty="0" smtClean="0">
              <a:solidFill>
                <a:schemeClr val="bg1"/>
              </a:solidFill>
            </a:rPr>
            <a:t>Une séquence de géographie: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800" kern="1200" dirty="0" smtClean="0">
              <a:solidFill>
                <a:schemeClr val="bg1"/>
              </a:solidFill>
            </a:rPr>
            <a:t>la région</a:t>
          </a:r>
        </a:p>
        <a:p>
          <a:pPr lvl="0" algn="ctr">
            <a:spcBef>
              <a:spcPct val="0"/>
            </a:spcBef>
          </a:pPr>
          <a:endParaRPr lang="fr-FR" kern="1200" dirty="0">
            <a:solidFill>
              <a:schemeClr val="bg1"/>
            </a:solidFill>
          </a:endParaRPr>
        </a:p>
      </dsp:txBody>
      <dsp:txXfrm rot="-5400000">
        <a:off x="7607554" y="1295876"/>
        <a:ext cx="4276390" cy="2591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14BA6A-B650-4D3B-AB9B-3BA502A2CA1C}">
      <dsp:nvSpPr>
        <dsp:cNvPr id="0" name=""/>
        <dsp:cNvSpPr/>
      </dsp:nvSpPr>
      <dsp:spPr>
        <a:xfrm>
          <a:off x="13031" y="496"/>
          <a:ext cx="912172" cy="912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200" tIns="12700" rIns="502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Animation 2015</a:t>
          </a:r>
        </a:p>
      </dsp:txBody>
      <dsp:txXfrm>
        <a:off x="146615" y="134080"/>
        <a:ext cx="645004" cy="645004"/>
      </dsp:txXfrm>
    </dsp:sp>
    <dsp:sp modelId="{75ECA62C-D00E-4DE3-947C-FB28E0545548}">
      <dsp:nvSpPr>
        <dsp:cNvPr id="0" name=""/>
        <dsp:cNvSpPr/>
      </dsp:nvSpPr>
      <dsp:spPr>
        <a:xfrm>
          <a:off x="742769" y="496"/>
          <a:ext cx="912172" cy="91217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200" tIns="12700" rIns="502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Isabelle </a:t>
          </a:r>
          <a:r>
            <a:rPr lang="fr-FR" sz="1000" kern="1200" dirty="0" err="1" smtClean="0"/>
            <a:t>Beneteau</a:t>
          </a:r>
          <a:endParaRPr lang="fr-FR" sz="1000" kern="1200" dirty="0"/>
        </a:p>
      </dsp:txBody>
      <dsp:txXfrm>
        <a:off x="876353" y="134080"/>
        <a:ext cx="645004" cy="645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E65365-3BE7-4231-A5C2-31701032F24F}">
      <dsp:nvSpPr>
        <dsp:cNvPr id="0" name=""/>
        <dsp:cNvSpPr/>
      </dsp:nvSpPr>
      <dsp:spPr>
        <a:xfrm>
          <a:off x="2479061" y="0"/>
          <a:ext cx="5669280" cy="566928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DD72F-4E37-4D78-A01D-CE0706D0A870}">
      <dsp:nvSpPr>
        <dsp:cNvPr id="0" name=""/>
        <dsp:cNvSpPr/>
      </dsp:nvSpPr>
      <dsp:spPr>
        <a:xfrm>
          <a:off x="5029087" y="567481"/>
          <a:ext cx="4254258" cy="201525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5400" kern="1200" smtClean="0"/>
            <a:t>2</a:t>
          </a:r>
          <a:endParaRPr lang="fr-FR" sz="5400" kern="1200" dirty="0"/>
        </a:p>
      </dsp:txBody>
      <dsp:txXfrm>
        <a:off x="5127463" y="665857"/>
        <a:ext cx="4057506" cy="1818499"/>
      </dsp:txXfrm>
    </dsp:sp>
    <dsp:sp modelId="{E22B24F7-F42E-48CB-9ECE-6BF69CC81366}">
      <dsp:nvSpPr>
        <dsp:cNvPr id="0" name=""/>
        <dsp:cNvSpPr/>
      </dsp:nvSpPr>
      <dsp:spPr>
        <a:xfrm>
          <a:off x="4930421" y="2834639"/>
          <a:ext cx="4451592" cy="20152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2060"/>
              </a:solidFill>
            </a:rPr>
            <a:t>Savoir interroger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2060"/>
              </a:solidFill>
            </a:rPr>
            <a:t> des sources d’information</a:t>
          </a:r>
          <a:endParaRPr lang="fr-FR" sz="2800" b="1" kern="1200" dirty="0">
            <a:solidFill>
              <a:srgbClr val="002060"/>
            </a:solidFill>
          </a:endParaRPr>
        </a:p>
      </dsp:txBody>
      <dsp:txXfrm>
        <a:off x="5028797" y="2933015"/>
        <a:ext cx="4254840" cy="1818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2BE2-0BA7-405F-B0D3-3F025ABF650E}">
      <dsp:nvSpPr>
        <dsp:cNvPr id="0" name=""/>
        <dsp:cNvSpPr/>
      </dsp:nvSpPr>
      <dsp:spPr>
        <a:xfrm>
          <a:off x="2044856" y="2919041"/>
          <a:ext cx="726238" cy="1263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119" y="0"/>
              </a:lnTo>
              <a:lnTo>
                <a:pt x="363119" y="1263980"/>
              </a:lnTo>
              <a:lnTo>
                <a:pt x="726238" y="1263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71531" y="3514587"/>
        <a:ext cx="72888" cy="72888"/>
      </dsp:txXfrm>
    </dsp:sp>
    <dsp:sp modelId="{A4434067-29FF-4B53-91C7-35E3B816E5D9}">
      <dsp:nvSpPr>
        <dsp:cNvPr id="0" name=""/>
        <dsp:cNvSpPr/>
      </dsp:nvSpPr>
      <dsp:spPr>
        <a:xfrm>
          <a:off x="2044856" y="1463631"/>
          <a:ext cx="726238" cy="1455409"/>
        </a:xfrm>
        <a:custGeom>
          <a:avLst/>
          <a:gdLst/>
          <a:ahLst/>
          <a:cxnLst/>
          <a:rect l="0" t="0" r="0" b="0"/>
          <a:pathLst>
            <a:path>
              <a:moveTo>
                <a:pt x="0" y="1455409"/>
              </a:moveTo>
              <a:lnTo>
                <a:pt x="363119" y="1455409"/>
              </a:lnTo>
              <a:lnTo>
                <a:pt x="363119" y="0"/>
              </a:lnTo>
              <a:lnTo>
                <a:pt x="7262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67311" y="2150672"/>
        <a:ext cx="81327" cy="81327"/>
      </dsp:txXfrm>
    </dsp:sp>
    <dsp:sp modelId="{30F6FCBC-D7D6-4C5D-A22E-5C98570E936D}">
      <dsp:nvSpPr>
        <dsp:cNvPr id="0" name=""/>
        <dsp:cNvSpPr/>
      </dsp:nvSpPr>
      <dsp:spPr>
        <a:xfrm rot="16200000">
          <a:off x="-1422021" y="2365505"/>
          <a:ext cx="5826685" cy="1107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DEFINIR UN DOCUMENT</a:t>
          </a:r>
          <a:endParaRPr lang="fr-FR" sz="4500" kern="1200" dirty="0"/>
        </a:p>
      </dsp:txBody>
      <dsp:txXfrm>
        <a:off x="-1422021" y="2365505"/>
        <a:ext cx="5826685" cy="1107070"/>
      </dsp:txXfrm>
    </dsp:sp>
    <dsp:sp modelId="{E4E50A99-D611-4984-92D0-ABEB27A947E1}">
      <dsp:nvSpPr>
        <dsp:cNvPr id="0" name=""/>
        <dsp:cNvSpPr/>
      </dsp:nvSpPr>
      <dsp:spPr>
        <a:xfrm>
          <a:off x="2771094" y="338034"/>
          <a:ext cx="6758952" cy="225119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solidFill>
                <a:srgbClr val="0000FF"/>
              </a:solidFill>
            </a:rPr>
            <a:t>« </a:t>
          </a:r>
          <a:r>
            <a:rPr lang="fr-FR" sz="2800" b="1" kern="1200" dirty="0" smtClean="0">
              <a:solidFill>
                <a:srgbClr val="0000FF"/>
              </a:solidFill>
            </a:rPr>
            <a:t>Tout ce qui sert de preuve,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00FF"/>
              </a:solidFill>
            </a:rPr>
            <a:t> de témoignage."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i="1" kern="1200" dirty="0" smtClean="0">
              <a:solidFill>
                <a:srgbClr val="0000FF"/>
              </a:solidFill>
            </a:rPr>
            <a:t>Petit Robert</a:t>
          </a:r>
          <a:endParaRPr lang="fr-FR" sz="2800" b="1" kern="1200" dirty="0"/>
        </a:p>
      </dsp:txBody>
      <dsp:txXfrm>
        <a:off x="2771094" y="338034"/>
        <a:ext cx="6758952" cy="2251193"/>
      </dsp:txXfrm>
    </dsp:sp>
    <dsp:sp modelId="{38BFADD2-8AE8-4893-B90B-E481A96F8457}">
      <dsp:nvSpPr>
        <dsp:cNvPr id="0" name=""/>
        <dsp:cNvSpPr/>
      </dsp:nvSpPr>
      <dsp:spPr>
        <a:xfrm>
          <a:off x="2771094" y="2865995"/>
          <a:ext cx="6680082" cy="26340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0000FF"/>
              </a:solidFill>
            </a:rPr>
            <a:t>Un document est un  ensemble formé par un support et une information.</a:t>
          </a:r>
          <a:br>
            <a:rPr lang="fr-FR" sz="2800" b="1" kern="1200" dirty="0" smtClean="0">
              <a:solidFill>
                <a:srgbClr val="0000FF"/>
              </a:solidFill>
            </a:rPr>
          </a:br>
          <a:r>
            <a:rPr lang="fr-FR" sz="2800" b="1" kern="1200" dirty="0" smtClean="0">
              <a:solidFill>
                <a:srgbClr val="0000FF"/>
              </a:solidFill>
            </a:rPr>
            <a:t>Un document peut être disponible sur plus d'un support (ex. : revue imprimée, sur CD / DVD, sur le Web).</a:t>
          </a:r>
          <a:endParaRPr lang="fr-FR" sz="2800" b="1" kern="1200" dirty="0"/>
        </a:p>
      </dsp:txBody>
      <dsp:txXfrm>
        <a:off x="2771094" y="2865995"/>
        <a:ext cx="6680082" cy="26340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C2BE2-0BA7-405F-B0D3-3F025ABF650E}">
      <dsp:nvSpPr>
        <dsp:cNvPr id="0" name=""/>
        <dsp:cNvSpPr/>
      </dsp:nvSpPr>
      <dsp:spPr>
        <a:xfrm>
          <a:off x="2044856" y="2919041"/>
          <a:ext cx="726238" cy="1492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3119" y="0"/>
              </a:lnTo>
              <a:lnTo>
                <a:pt x="363119" y="1492834"/>
              </a:lnTo>
              <a:lnTo>
                <a:pt x="726238" y="1492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66472" y="3623955"/>
        <a:ext cx="83005" cy="83005"/>
      </dsp:txXfrm>
    </dsp:sp>
    <dsp:sp modelId="{A4434067-29FF-4B53-91C7-35E3B816E5D9}">
      <dsp:nvSpPr>
        <dsp:cNvPr id="0" name=""/>
        <dsp:cNvSpPr/>
      </dsp:nvSpPr>
      <dsp:spPr>
        <a:xfrm>
          <a:off x="2044856" y="1463631"/>
          <a:ext cx="726238" cy="1455409"/>
        </a:xfrm>
        <a:custGeom>
          <a:avLst/>
          <a:gdLst/>
          <a:ahLst/>
          <a:cxnLst/>
          <a:rect l="0" t="0" r="0" b="0"/>
          <a:pathLst>
            <a:path>
              <a:moveTo>
                <a:pt x="0" y="1455409"/>
              </a:moveTo>
              <a:lnTo>
                <a:pt x="363119" y="1455409"/>
              </a:lnTo>
              <a:lnTo>
                <a:pt x="363119" y="0"/>
              </a:lnTo>
              <a:lnTo>
                <a:pt x="7262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2367311" y="2150672"/>
        <a:ext cx="81327" cy="81327"/>
      </dsp:txXfrm>
    </dsp:sp>
    <dsp:sp modelId="{30F6FCBC-D7D6-4C5D-A22E-5C98570E936D}">
      <dsp:nvSpPr>
        <dsp:cNvPr id="0" name=""/>
        <dsp:cNvSpPr/>
      </dsp:nvSpPr>
      <dsp:spPr>
        <a:xfrm rot="16200000">
          <a:off x="-1422021" y="2365505"/>
          <a:ext cx="5826685" cy="1107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500" kern="1200" dirty="0" smtClean="0"/>
            <a:t>DEFINIR UN DOCUMENT</a:t>
          </a:r>
          <a:endParaRPr lang="fr-FR" sz="4500" kern="1200" dirty="0"/>
        </a:p>
      </dsp:txBody>
      <dsp:txXfrm>
        <a:off x="-1422021" y="2365505"/>
        <a:ext cx="5826685" cy="1107070"/>
      </dsp:txXfrm>
    </dsp:sp>
    <dsp:sp modelId="{E4E50A99-D611-4984-92D0-ABEB27A947E1}">
      <dsp:nvSpPr>
        <dsp:cNvPr id="0" name=""/>
        <dsp:cNvSpPr/>
      </dsp:nvSpPr>
      <dsp:spPr>
        <a:xfrm>
          <a:off x="2771094" y="109180"/>
          <a:ext cx="6758952" cy="2708901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solidFill>
                <a:srgbClr val="2F5597"/>
              </a:solidFill>
            </a:rPr>
            <a:t>« </a:t>
          </a:r>
          <a:r>
            <a:rPr lang="fr-FR" sz="2800" b="1" kern="1200" dirty="0" smtClean="0">
              <a:solidFill>
                <a:srgbClr val="2F5597"/>
              </a:solidFill>
            </a:rPr>
            <a:t>Au sens pratique du terme : un document est tout support pédagogique de travail permettant de transmettre des connaissances et de faire acquérir des compétences méthodologiques. »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>
              <a:solidFill>
                <a:srgbClr val="2F5597"/>
              </a:solidFill>
            </a:rPr>
            <a:t>G. </a:t>
          </a:r>
          <a:r>
            <a:rPr lang="fr-FR" sz="2800" b="1" kern="1200" dirty="0" err="1" smtClean="0">
              <a:solidFill>
                <a:srgbClr val="2F5597"/>
              </a:solidFill>
            </a:rPr>
            <a:t>Granier</a:t>
          </a:r>
          <a:r>
            <a:rPr lang="fr-FR" sz="2800" b="1" kern="1200" dirty="0" smtClean="0">
              <a:solidFill>
                <a:srgbClr val="2F5597"/>
              </a:solidFill>
            </a:rPr>
            <a:t> et F. Picot</a:t>
          </a:r>
          <a:endParaRPr lang="fr-FR" sz="2800" b="1" kern="1200" dirty="0">
            <a:solidFill>
              <a:srgbClr val="2F5597"/>
            </a:solidFill>
          </a:endParaRPr>
        </a:p>
      </dsp:txBody>
      <dsp:txXfrm>
        <a:off x="2771094" y="109180"/>
        <a:ext cx="6758952" cy="2708901"/>
      </dsp:txXfrm>
    </dsp:sp>
    <dsp:sp modelId="{38BFADD2-8AE8-4893-B90B-E481A96F8457}">
      <dsp:nvSpPr>
        <dsp:cNvPr id="0" name=""/>
        <dsp:cNvSpPr/>
      </dsp:nvSpPr>
      <dsp:spPr>
        <a:xfrm>
          <a:off x="2771094" y="3094849"/>
          <a:ext cx="6680082" cy="263405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solidFill>
                <a:srgbClr val="2F5597"/>
              </a:solidFill>
            </a:rPr>
            <a:t>Qu’est-ce qu'un document 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solidFill>
                <a:srgbClr val="2F5597"/>
              </a:solidFill>
            </a:rPr>
            <a:t>À quoi peut et doit servir un document ?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0" kern="1200" dirty="0" smtClean="0">
              <a:solidFill>
                <a:srgbClr val="2F5597"/>
              </a:solidFill>
            </a:rPr>
            <a:t>Quelle place le document doit-il tenir dans les pratiques enseignantes ?</a:t>
          </a:r>
          <a:endParaRPr lang="fr-FR" sz="2800" b="0" kern="1200" dirty="0">
            <a:solidFill>
              <a:srgbClr val="2F5597"/>
            </a:solidFill>
          </a:endParaRPr>
        </a:p>
      </dsp:txBody>
      <dsp:txXfrm>
        <a:off x="2771094" y="3094849"/>
        <a:ext cx="6680082" cy="2634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40213-84A0-43FF-8443-02F7E25A593D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DF9AF-88D1-46C8-BBA6-B743A8E79F2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08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AB2DBA-50F6-4AD9-BD94-23E7484329D3}" type="slidenum">
              <a:rPr lang="fr-FR" altLang="fr-FR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fr-FR" alt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3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4EFE-1619-4772-A7ED-95511F12B26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72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74EFE-1619-4772-A7ED-95511F12B26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25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DF9AF-88D1-46C8-BBA6-B743A8E79F2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88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86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10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57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5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7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006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36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65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46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1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4F081-AEBD-40BC-9D30-7CE9216382C0}" type="datetimeFigureOut">
              <a:rPr lang="fr-FR" smtClean="0"/>
              <a:t>08/04/2015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39276-11BC-4C55-8699-862347D8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888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hyperlink" Target="http://www.histoire-image.org/site/rech/resultat.php?musee=Centre+historique+des+Archives+nationale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/>
          </p:nvPr>
        </p:nvGraphicFramePr>
        <p:xfrm>
          <a:off x="177420" y="310723"/>
          <a:ext cx="11914495" cy="518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81079177"/>
              </p:ext>
            </p:extLst>
          </p:nvPr>
        </p:nvGraphicFramePr>
        <p:xfrm>
          <a:off x="10293531" y="5712822"/>
          <a:ext cx="1667973" cy="91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278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084" y="114848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8484" y="164378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820133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Je fais  ma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recherche 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au CDI,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sur Internet </a:t>
            </a:r>
            <a:endParaRPr lang="fr-FR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319604" y="1357265"/>
            <a:ext cx="120859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choisis les </a:t>
            </a:r>
            <a:r>
              <a:rPr lang="fr-FR" sz="1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outils de repérage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(catalogue </a:t>
            </a: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 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CDI, 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répertoire 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bibliographique,</a:t>
            </a: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Web) 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qui vont me permettre de trouver l'information dont j'ai </a:t>
            </a: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besoin.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ea typeface="Times New Roman" panose="02020603050405020304" pitchFamily="18" charset="0"/>
                <a:cs typeface="Arial" panose="020B0604020202020204" pitchFamily="34" charset="0"/>
              </a:rPr>
              <a:t>Je regarde les </a:t>
            </a:r>
            <a:r>
              <a:rPr lang="fr-F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notices du catalogue </a:t>
            </a:r>
            <a:r>
              <a:rPr lang="fr-FR" sz="1400" dirty="0">
                <a:ea typeface="Times New Roman" panose="02020603050405020304" pitchFamily="18" charset="0"/>
                <a:cs typeface="Arial" panose="020B0604020202020204" pitchFamily="34" charset="0"/>
              </a:rPr>
              <a:t>et celles des </a:t>
            </a:r>
            <a:r>
              <a:rPr lang="fr-FR" sz="1400" b="1" dirty="0">
                <a:ea typeface="Times New Roman" panose="02020603050405020304" pitchFamily="18" charset="0"/>
                <a:cs typeface="Arial" panose="020B0604020202020204" pitchFamily="34" charset="0"/>
              </a:rPr>
              <a:t>bases de données</a:t>
            </a:r>
            <a:r>
              <a:rPr lang="fr-FR" sz="1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ea typeface="Times New Roman" panose="02020603050405020304" pitchFamily="18" charset="0"/>
                <a:cs typeface="Arial" panose="020B0604020202020204" pitchFamily="34" charset="0"/>
              </a:rPr>
              <a:t>Une </a:t>
            </a:r>
            <a:r>
              <a:rPr lang="fr-FR" sz="1400" u="sng" dirty="0">
                <a:ea typeface="Times New Roman" panose="02020603050405020304" pitchFamily="18" charset="0"/>
                <a:cs typeface="Arial" panose="020B0604020202020204" pitchFamily="34" charset="0"/>
              </a:rPr>
              <a:t>notice</a:t>
            </a:r>
            <a:r>
              <a:rPr lang="fr-FR" sz="1400" dirty="0">
                <a:ea typeface="Times New Roman" panose="02020603050405020304" pitchFamily="18" charset="0"/>
                <a:cs typeface="Arial" panose="020B0604020202020204" pitchFamily="34" charset="0"/>
              </a:rPr>
              <a:t> est une fiche descriptive de chaque ouvrage. 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Je prends le temps de lire le </a:t>
            </a:r>
            <a:r>
              <a:rPr lang="fr-FR" sz="1400" u="sng" dirty="0">
                <a:ea typeface="Calibri" panose="020F0502020204030204" pitchFamily="34" charset="0"/>
                <a:cs typeface="Arial" panose="020B0604020202020204" pitchFamily="34" charset="0"/>
              </a:rPr>
              <a:t>résumé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 qui apparaît sur la notice pour voir s'il correspond à l'orientation</a:t>
            </a:r>
          </a:p>
          <a:p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 de mon travail. </a:t>
            </a:r>
          </a:p>
          <a:p>
            <a:pPr marL="171450" indent="-171450">
              <a:buFontTx/>
              <a:buChar char="-"/>
            </a:pP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me familiarise avec les différents </a:t>
            </a:r>
            <a:r>
              <a:rPr lang="fr-FR" sz="14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répertoires bibliographiques</a:t>
            </a:r>
            <a:r>
              <a:rPr lang="fr-FR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 imprimés ou sur le Web : répertoires d'articles de journaux, livres, documents audiovisuels, etc.</a:t>
            </a:r>
            <a:endParaRPr lang="fr-FR" sz="14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Je connais les </a:t>
            </a:r>
            <a:r>
              <a:rPr lang="fr-FR" sz="1400" b="1" dirty="0">
                <a:ea typeface="Calibri" panose="020F0502020204030204" pitchFamily="34" charset="0"/>
                <a:cs typeface="Arial" panose="020B0604020202020204" pitchFamily="34" charset="0"/>
              </a:rPr>
              <a:t>modes de recherche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proposés:</a:t>
            </a:r>
            <a:endParaRPr lang="fr-FR" sz="1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400" dirty="0"/>
              <a:t>- recherche par </a:t>
            </a:r>
            <a:r>
              <a:rPr lang="fr-FR" sz="1400" u="sng" dirty="0"/>
              <a:t>sujet</a:t>
            </a:r>
            <a:r>
              <a:rPr lang="fr-FR" sz="1400" dirty="0"/>
              <a:t>, à partir de mes mots-clés, pour trouver des </a:t>
            </a:r>
            <a:r>
              <a:rPr lang="fr-FR" sz="1400" u="sng" dirty="0"/>
              <a:t>ouvrages de </a:t>
            </a:r>
            <a:r>
              <a:rPr lang="fr-FR" sz="1400" u="sng" dirty="0" smtClean="0"/>
              <a:t>références 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dictionnaire, encyclopédie, etc.) 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imprimés </a:t>
            </a:r>
            <a:r>
              <a:rPr lang="fr-FR" sz="1400" dirty="0">
                <a:ea typeface="Calibri" panose="020F0502020204030204" pitchFamily="34" charset="0"/>
                <a:cs typeface="Arial" panose="020B0604020202020204" pitchFamily="34" charset="0"/>
              </a:rPr>
              <a:t>ou sur le Web 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400" dirty="0" smtClean="0"/>
              <a:t>- </a:t>
            </a:r>
            <a:r>
              <a:rPr lang="fr-FR" sz="1400" dirty="0"/>
              <a:t>recherche par </a:t>
            </a:r>
            <a:r>
              <a:rPr lang="fr-FR" sz="1400" u="sng" dirty="0"/>
              <a:t>auteur</a:t>
            </a:r>
            <a:r>
              <a:rPr lang="fr-FR" sz="1400" dirty="0"/>
              <a:t> ou par </a:t>
            </a:r>
            <a:r>
              <a:rPr lang="fr-FR" sz="1400" u="sng" dirty="0"/>
              <a:t>titre</a:t>
            </a:r>
            <a:r>
              <a:rPr lang="fr-FR" sz="1400" dirty="0"/>
              <a:t> si je connais certains ouvrages sur mon sujet.</a:t>
            </a:r>
            <a:r>
              <a:rPr lang="fr-FR" sz="1400" dirty="0"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838" y="91214"/>
            <a:ext cx="1590675" cy="10572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" y="3280953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cherche des ouvrages  sur les rayons au CDI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-58792" y="4019198"/>
            <a:ext cx="424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030" lvl="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je cherche un ouvrage en histoire au  CDI,</a:t>
            </a:r>
          </a:p>
          <a:p>
            <a:pPr marL="449580" lvl="0"/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j</a:t>
            </a:r>
            <a:r>
              <a:rPr lang="fr-FR" sz="1400" dirty="0" smtClean="0"/>
              <a:t>e relève sa </a:t>
            </a:r>
            <a:r>
              <a:rPr lang="fr-FR" sz="1400" b="1" dirty="0" smtClean="0"/>
              <a:t>cote</a:t>
            </a:r>
            <a:r>
              <a:rPr lang="fr-FR" sz="1400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tabLst>
                <a:tab pos="678180" algn="l"/>
              </a:tabLst>
            </a:pP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Chaque 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ouvrage reçoit une </a:t>
            </a:r>
            <a:r>
              <a:rPr lang="fr-FR" sz="1400" u="sng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cote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servant à le trouver dans un fonds documentaire.</a:t>
            </a:r>
          </a:p>
          <a:p>
            <a:pPr lvl="1">
              <a:tabLst>
                <a:tab pos="678180" algn="l"/>
              </a:tabLst>
            </a:pP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le système Dewey,   la cote est composée </a:t>
            </a: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</a:t>
            </a:r>
          </a:p>
          <a:p>
            <a:pPr lvl="1">
              <a:tabLst>
                <a:tab pos="678180" algn="l"/>
              </a:tabLst>
            </a:pP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 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indice de classification</a:t>
            </a:r>
            <a:r>
              <a:rPr lang="fr-FR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1">
              <a:tabLst>
                <a:tab pos="678180" algn="l"/>
              </a:tabLst>
            </a:pP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classe </a:t>
            </a:r>
            <a:r>
              <a:rPr lang="fr-FR" sz="14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900 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 à l’histoire- </a:t>
            </a: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géographie.</a:t>
            </a:r>
            <a:endParaRPr lang="fr-FR" sz="1200" dirty="0" smtClean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1030" lvl="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la classification Dewey, il y a 10 divisions et 1000 sections.</a:t>
            </a:r>
            <a:r>
              <a:rPr lang="fr-FR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99428" y="3863618"/>
            <a:ext cx="3726479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944.033 092</a:t>
            </a:r>
            <a:r>
              <a:rPr lang="fr-FR" sz="1200" dirty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1200" dirty="0" smtClean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indice </a:t>
            </a:r>
            <a:r>
              <a:rPr lang="fr-FR" sz="1200" dirty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 classification </a:t>
            </a:r>
            <a:r>
              <a:rPr lang="fr-FR" sz="1200" dirty="0" smtClean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Dewey</a:t>
            </a:r>
            <a:r>
              <a:rPr lang="fr-FR" sz="1200" dirty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fr-FR" sz="1200" dirty="0">
                <a:solidFill>
                  <a:srgbClr val="336699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1000" b="1" dirty="0" smtClean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LOUI14 L</a:t>
            </a:r>
            <a:r>
              <a:rPr lang="fr-FR" sz="100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fr-FR" sz="1000" dirty="0" smtClean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000" dirty="0" smtClean="0"/>
              <a:t>-  première </a:t>
            </a:r>
            <a:r>
              <a:rPr lang="fr-FR" sz="1000" dirty="0"/>
              <a:t>lettre du titre de document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92668" y="3536656"/>
            <a:ext cx="1869999" cy="276999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lvl="0">
              <a:tabLst>
                <a:tab pos="678180" algn="l"/>
              </a:tabLst>
            </a:pPr>
            <a:r>
              <a:rPr lang="fr-FR" sz="1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Exemple de cote d’un livre</a:t>
            </a:r>
            <a:endParaRPr lang="fr-FR" sz="12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53412" y="4019198"/>
            <a:ext cx="2674612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1000" b="1" dirty="0" smtClean="0">
                <a:solidFill>
                  <a:srgbClr val="000000"/>
                </a:solidFill>
              </a:rPr>
              <a:t>900 GEOGRAPHIE - HISTOIRE</a:t>
            </a:r>
          </a:p>
          <a:p>
            <a:r>
              <a:rPr lang="fr-FR" sz="1000" dirty="0" smtClean="0">
                <a:solidFill>
                  <a:srgbClr val="000000"/>
                </a:solidFill>
              </a:rPr>
              <a:t> -910 </a:t>
            </a:r>
            <a:r>
              <a:rPr lang="fr-FR" sz="1000" dirty="0">
                <a:solidFill>
                  <a:srgbClr val="000000"/>
                </a:solidFill>
              </a:rPr>
              <a:t>Géographie et voyages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- 920 Biographies, généalogie, emblèmes, insignes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- 930 Histoire du monde antique jusque vers 499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- 940 Histoire générale de l'Europe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- 950 Histoire générale de l'Asie   Extrême-Orient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- 960 Histoire générale de l'Afrique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- 970 Histoire générale de l'Amérique du Nord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- 980 Histoire générale de l'Amérique du Sud </a:t>
            </a: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>
                <a:solidFill>
                  <a:srgbClr val="000000"/>
                </a:solidFill>
              </a:rPr>
              <a:t>- 990 Histoire générale des autres aires géographiques</a:t>
            </a:r>
            <a:endParaRPr lang="fr-FR" sz="10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1591" y="4184521"/>
            <a:ext cx="2390410" cy="262126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428" y="4592748"/>
            <a:ext cx="2602163" cy="15247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3" y="340995"/>
            <a:ext cx="10642657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cherche et  j’interroge</a:t>
            </a:r>
            <a:r>
              <a:rPr lang="fr-FR" sz="2000" b="1" dirty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des sources </a:t>
            </a: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d'information au CDI, sur Internet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" y="816011"/>
            <a:ext cx="12192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Des outils de recherche internet: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960" y="16273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«</a:t>
            </a:r>
            <a:r>
              <a:rPr lang="fr-FR" b="1" i="1" dirty="0">
                <a:solidFill>
                  <a:srgbClr val="0000FF"/>
                </a:solidFill>
              </a:rPr>
              <a:t>Il s’est initié à l’usage des outils de </a:t>
            </a:r>
            <a:r>
              <a:rPr lang="fr-FR" b="1" i="1" dirty="0" smtClean="0">
                <a:solidFill>
                  <a:srgbClr val="0000FF"/>
                </a:solidFill>
              </a:rPr>
              <a:t>recherche(…) </a:t>
            </a:r>
          </a:p>
          <a:p>
            <a:r>
              <a:rPr lang="fr-FR" b="1" i="1" dirty="0" smtClean="0">
                <a:solidFill>
                  <a:srgbClr val="0000FF"/>
                </a:solidFill>
              </a:rPr>
              <a:t>L’élève </a:t>
            </a:r>
            <a:r>
              <a:rPr lang="fr-FR" b="1" i="1" dirty="0">
                <a:solidFill>
                  <a:srgbClr val="0000FF"/>
                </a:solidFill>
              </a:rPr>
              <a:t>est initié à l’usage de </a:t>
            </a:r>
            <a:r>
              <a:rPr lang="fr-FR" b="1" i="1" dirty="0" smtClean="0">
                <a:solidFill>
                  <a:srgbClr val="0000FF"/>
                </a:solidFill>
              </a:rPr>
              <a:t>l’internet.»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Projet du socle commun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5726" y="115644"/>
            <a:ext cx="1131107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000" b="1" u="sng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Maîtriser les techniques </a:t>
            </a:r>
            <a:r>
              <a:rPr lang="fr-FR" sz="20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usuelles de l’information et  de la documentation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035" y="1384596"/>
            <a:ext cx="4227979" cy="524269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8177349" y="1368081"/>
            <a:ext cx="2824947" cy="815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567089" y="2313183"/>
            <a:ext cx="1610671" cy="979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177349" y="3380682"/>
            <a:ext cx="1584960" cy="742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8067369" y="3978646"/>
            <a:ext cx="1694940" cy="839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0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06084" y="114848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8484" y="1643789"/>
            <a:ext cx="2135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06084" y="126476"/>
            <a:ext cx="7433445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J'interroge des sources d'information sur Internet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99643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Je construis des équations de recherche à partir de mes mots-clés 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212310"/>
            <a:ext cx="11910759" cy="185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Internet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par  un moteur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recherche, je peux inscrire comme 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termes de mes requêtes tous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types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mots ainsi que des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L’ordre </a:t>
            </a:r>
            <a:r>
              <a:rPr lang="fr-FR" sz="1600" dirty="0"/>
              <a:t>des mots influe sur la pertinence des résultats. 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Je peux  relier des mots 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que j'ai retenus 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  <a:r>
              <a:rPr lang="fr-FR" sz="1600" u="sng" dirty="0">
                <a:ea typeface="Calibri" panose="020F0502020204030204" pitchFamily="34" charset="0"/>
                <a:cs typeface="Arial" panose="020B0604020202020204" pitchFamily="34" charset="0"/>
              </a:rPr>
              <a:t>opérateurs booléens 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afin 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d'obtenir 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une information plus précise.</a:t>
            </a:r>
            <a:endParaRPr lang="fr-FR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moteurs ne cherchent pas de </a:t>
            </a:r>
            <a:r>
              <a:rPr lang="fr-FR" sz="1600" u="sng" dirty="0">
                <a:ea typeface="Times New Roman" panose="02020603050405020304" pitchFamily="18" charset="0"/>
                <a:cs typeface="Arial" panose="020B0604020202020204" pitchFamily="34" charset="0"/>
              </a:rPr>
              <a:t>synonymes.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 Il faut consulter un dictionnaire des synonymes  pour améliorer les termes d'une équation de recherche.</a:t>
            </a:r>
            <a:endParaRPr lang="fr-FR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La plupart des moteurs ne tiennent pas compte du </a:t>
            </a:r>
            <a:r>
              <a:rPr lang="fr-FR" sz="1600" u="sng" dirty="0">
                <a:ea typeface="Times New Roman" panose="02020603050405020304" pitchFamily="18" charset="0"/>
                <a:cs typeface="Arial" panose="020B0604020202020204" pitchFamily="34" charset="0"/>
              </a:rPr>
              <a:t>sens des </a:t>
            </a:r>
            <a:r>
              <a:rPr lang="fr-FR" sz="1600" u="sng" dirty="0" smtClean="0">
                <a:ea typeface="Times New Roman" panose="02020603050405020304" pitchFamily="18" charset="0"/>
                <a:cs typeface="Arial" panose="020B0604020202020204" pitchFamily="34" charset="0"/>
              </a:rPr>
              <a:t>mots</a:t>
            </a: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Le </a:t>
            </a: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terme </a:t>
            </a:r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région </a:t>
            </a: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par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exemple 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a plusieurs sens différents </a:t>
            </a:r>
            <a:r>
              <a:rPr lang="fr-FR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territoire, collectivité territoriale, champs littéraire, partie de plan en mathématiques, partie d’un corps…</a:t>
            </a:r>
            <a:endParaRPr lang="fr-FR" sz="1600" dirty="0"/>
          </a:p>
        </p:txBody>
      </p:sp>
      <p:sp>
        <p:nvSpPr>
          <p:cNvPr id="37" name="Rectangle 36"/>
          <p:cNvSpPr/>
          <p:nvPr/>
        </p:nvSpPr>
        <p:spPr>
          <a:xfrm>
            <a:off x="-32269" y="3926490"/>
            <a:ext cx="1194302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Je fais une recherche  sur le Web 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par 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sujet.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y trouve aussi des </a:t>
            </a:r>
            <a:r>
              <a:rPr lang="fr-FR" altLang="fr-F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ouvrages de référence</a:t>
            </a:r>
            <a:r>
              <a:rPr lang="fr-FR" sz="1600" b="1" dirty="0"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lang="fr-FR" sz="1600" dirty="0"/>
              <a:t>encyclopédie sur le web, dictionnaire sur le </a:t>
            </a:r>
            <a:r>
              <a:rPr lang="fr-FR" sz="1600" dirty="0" smtClean="0"/>
              <a:t>web, </a:t>
            </a:r>
            <a:r>
              <a:rPr lang="fr-FR" sz="1600" dirty="0"/>
              <a:t> </a:t>
            </a: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glossaire </a:t>
            </a:r>
            <a:r>
              <a:rPr lang="fr-FR" sz="1600" dirty="0"/>
              <a:t>sur le web</a:t>
            </a:r>
            <a:r>
              <a:rPr lang="fr-FR" altLang="fr-FR" sz="1600" dirty="0">
                <a:ea typeface="Calibri" panose="020F0502020204030204" pitchFamily="34" charset="0"/>
                <a:cs typeface="Arial" panose="020B0604020202020204" pitchFamily="34" charset="0"/>
              </a:rPr>
              <a:t>, atlas </a:t>
            </a:r>
            <a:r>
              <a:rPr lang="fr-FR" sz="1600" dirty="0"/>
              <a:t>sur le web, chronologie sur le </a:t>
            </a:r>
            <a:r>
              <a:rPr lang="fr-FR" sz="1600" dirty="0" smtClean="0"/>
              <a:t>web…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Sur Internet, je choisis l’outil approprié  pour effectuer une recherche : annuaire, moteur ou </a:t>
            </a:r>
            <a:r>
              <a:rPr lang="fr-FR" sz="1600" dirty="0" err="1">
                <a:ea typeface="Calibri" panose="020F0502020204030204" pitchFamily="34" charset="0"/>
                <a:cs typeface="Arial" panose="020B0604020202020204" pitchFamily="34" charset="0"/>
              </a:rPr>
              <a:t>métamoteur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 de recherche.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Les </a:t>
            </a:r>
            <a:r>
              <a:rPr lang="fr-FR" sz="16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métamoteurs</a:t>
            </a:r>
            <a:r>
              <a:rPr lang="fr-FR" sz="1600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1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permet de chercher l’information à travers un ensemble de moteurs répertoires.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Un </a:t>
            </a:r>
            <a:r>
              <a:rPr lang="fr-FR" sz="1600" b="1" dirty="0">
                <a:ea typeface="Calibri" panose="020F0502020204030204" pitchFamily="34" charset="0"/>
                <a:cs typeface="Arial" panose="020B0604020202020204" pitchFamily="34" charset="0"/>
              </a:rPr>
              <a:t>annuaire</a:t>
            </a:r>
            <a:r>
              <a:rPr lang="fr-FR" sz="1600" dirty="0">
                <a:ea typeface="Calibri" panose="020F0502020204030204" pitchFamily="34" charset="0"/>
                <a:cs typeface="Arial" panose="020B0604020202020204" pitchFamily="34" charset="0"/>
              </a:rPr>
              <a:t> de recherche, c’est un site web qui regroupe d’autres sites web classés par </a:t>
            </a:r>
            <a:r>
              <a:rPr lang="fr-FR" sz="1600" dirty="0" smtClean="0">
                <a:ea typeface="Calibri" panose="020F0502020204030204" pitchFamily="34" charset="0"/>
                <a:cs typeface="Arial" panose="020B0604020202020204" pitchFamily="34" charset="0"/>
              </a:rPr>
              <a:t>thématiques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cherche des illustrations </a:t>
            </a:r>
            <a:r>
              <a:rPr lang="fr-FR" sz="16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libres de droits d'auteur.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J’évalue la </a:t>
            </a:r>
            <a:r>
              <a:rPr lang="fr-FR" sz="1600" b="1" dirty="0">
                <a:latin typeface="Calibri" panose="020F0502020204030204" pitchFamily="34" charset="0"/>
                <a:cs typeface="Arial" panose="020B0604020202020204" pitchFamily="34" charset="0"/>
              </a:rPr>
              <a:t>qualité de l’information </a:t>
            </a:r>
            <a:r>
              <a:rPr lang="fr-FR" sz="1600" dirty="0">
                <a:latin typeface="Calibri" panose="020F0502020204030204" pitchFamily="34" charset="0"/>
                <a:cs typeface="Arial" panose="020B0604020202020204" pitchFamily="34" charset="0"/>
              </a:rPr>
              <a:t>selon des critères personnels ou définis par le professeur. </a:t>
            </a:r>
            <a:endParaRPr lang="fr-FR" sz="1600" dirty="0">
              <a:latin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400" dirty="0"/>
              <a:t> </a:t>
            </a:r>
            <a:r>
              <a:rPr lang="fr-FR" sz="1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1400" dirty="0"/>
          </a:p>
        </p:txBody>
      </p:sp>
      <p:sp>
        <p:nvSpPr>
          <p:cNvPr id="39" name="Rectangle 38"/>
          <p:cNvSpPr/>
          <p:nvPr/>
        </p:nvSpPr>
        <p:spPr>
          <a:xfrm>
            <a:off x="0" y="3351808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@ 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Je recherche sur le Web 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653" y="68375"/>
            <a:ext cx="15906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064959"/>
              </p:ext>
            </p:extLst>
          </p:nvPr>
        </p:nvGraphicFramePr>
        <p:xfrm>
          <a:off x="220124" y="1724298"/>
          <a:ext cx="11808845" cy="43580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60886"/>
                <a:gridCol w="9587074"/>
                <a:gridCol w="1260885"/>
              </a:tblGrid>
              <a:tr h="1157655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solidFill>
                            <a:srgbClr val="0000FF"/>
                          </a:solidFill>
                        </a:rPr>
                        <a:t>+</a:t>
                      </a:r>
                      <a:endParaRPr lang="fr-FR" sz="3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0000FF"/>
                          </a:solidFill>
                        </a:rPr>
                        <a:t>France</a:t>
                      </a:r>
                      <a:r>
                        <a:rPr lang="fr-FR" sz="1600" dirty="0" smtClean="0">
                          <a:solidFill>
                            <a:srgbClr val="00B0F0"/>
                          </a:solidFill>
                        </a:rPr>
                        <a:t>   </a:t>
                      </a:r>
                      <a:r>
                        <a:rPr lang="fr-FR" sz="16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fr-FR" sz="16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600" b="0" dirty="0" smtClean="0">
                          <a:solidFill>
                            <a:srgbClr val="0000FF"/>
                          </a:solidFill>
                        </a:rPr>
                        <a:t>Allemagne</a:t>
                      </a:r>
                    </a:p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Tous les termes reliés par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sont présent dans le document.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La requête affiche toutes les pages contenant simultanément les termes France 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et</a:t>
                      </a:r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fr-FR" sz="1600" b="0" i="0" dirty="0" smtClean="0">
                          <a:solidFill>
                            <a:schemeClr val="tx1"/>
                          </a:solidFill>
                        </a:rPr>
                        <a:t>Allemagne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La recherche est limitée.</a:t>
                      </a:r>
                      <a:endParaRPr lang="fr-FR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>
                          <a:solidFill>
                            <a:schemeClr val="tx1"/>
                          </a:solidFill>
                        </a:rPr>
                        <a:t>INCLUSION</a:t>
                      </a:r>
                      <a:endParaRPr lang="fr-F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33389">
                <a:tc>
                  <a:txBody>
                    <a:bodyPr/>
                    <a:lstStyle/>
                    <a:p>
                      <a:r>
                        <a:rPr lang="fr-FR" sz="1600" b="1" dirty="0" smtClean="0">
                          <a:solidFill>
                            <a:srgbClr val="0000FF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fr-FR" sz="1600" b="1" dirty="0" smtClean="0">
                          <a:solidFill>
                            <a:srgbClr val="0000FF"/>
                          </a:solidFill>
                        </a:rPr>
                        <a:t>|</a:t>
                      </a:r>
                      <a:endParaRPr lang="fr-FR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FF"/>
                          </a:solidFill>
                        </a:rPr>
                        <a:t>France 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r>
                        <a:rPr lang="fr-FR" sz="1600" dirty="0" smtClean="0">
                          <a:solidFill>
                            <a:srgbClr val="0000FF"/>
                          </a:solidFill>
                        </a:rPr>
                        <a:t>Allemagne </a:t>
                      </a:r>
                      <a:endParaRPr lang="fr-F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Au moins l’un des termes reliés par 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OU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</a:rPr>
                        <a:t> doit être présent. </a:t>
                      </a:r>
                      <a:r>
                        <a:rPr lang="fr-FR" sz="1600" dirty="0" smtClean="0"/>
                        <a:t>Si on souhaite trouver tous les sites comprenant au moins l’un des termes saisis, on doit utiliser l’opérateur OU</a:t>
                      </a:r>
                      <a:r>
                        <a:rPr lang="fr-FR" sz="1600" b="1" dirty="0" smtClean="0"/>
                        <a:t>.</a:t>
                      </a:r>
                      <a:r>
                        <a:rPr lang="fr-FR" sz="1600" dirty="0" smtClean="0"/>
                        <a:t> OU doit être saisi en majuscules.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Le caractère 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</a:rPr>
                        <a:t>|</a:t>
                      </a:r>
                      <a:r>
                        <a:rPr lang="fr-FR" sz="1600" dirty="0" smtClean="0"/>
                        <a:t> produit le même effet que OU. Pressez  les touches [Alt Gr] et [6] </a:t>
                      </a:r>
                      <a:endParaRPr lang="fr-FR" sz="16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La recherche est élargie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   </a:t>
                      </a:r>
                      <a:endParaRPr lang="fr-FR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UNION</a:t>
                      </a:r>
                      <a:endParaRPr lang="fr-FR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383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solidFill>
                            <a:srgbClr val="0000FF"/>
                          </a:solidFill>
                        </a:rPr>
                        <a:t>_</a:t>
                      </a:r>
                      <a:endParaRPr lang="fr-FR" sz="2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Région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6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France</a:t>
                      </a:r>
                      <a:endParaRPr lang="fr-F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Si on veut exclure un terme de la recherche, il faut faire précéder le mot à éliminer du signe moins (</a:t>
                      </a:r>
                      <a:r>
                        <a:rPr lang="fr-FR" sz="1600" b="1" dirty="0" smtClean="0"/>
                        <a:t>-</a:t>
                      </a:r>
                      <a:r>
                        <a:rPr lang="fr-FR" sz="1600" dirty="0" smtClean="0"/>
                        <a:t>).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Cette requête trouve des documents contenant le terme région  mais pas le terme France.</a:t>
                      </a:r>
                      <a:endParaRPr lang="fr-FR" sz="16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b="1" dirty="0" smtClean="0"/>
                        <a:t>EXCLUSION</a:t>
                      </a:r>
                      <a:endParaRPr lang="fr-FR" sz="16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6213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 smtClean="0">
                          <a:solidFill>
                            <a:srgbClr val="0000FF"/>
                          </a:solidFill>
                        </a:rPr>
                        <a:t>*</a:t>
                      </a:r>
                      <a:endParaRPr lang="fr-FR" sz="28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rgbClr val="303030"/>
                          </a:solidFill>
                          <a:latin typeface="+mn-lt"/>
                        </a:rPr>
                        <a:t>Elargir le champ de la recherche en utilisant l’astérisque (</a:t>
                      </a:r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*</a:t>
                      </a:r>
                      <a:r>
                        <a:rPr lang="fr-FR" sz="1600" b="0" dirty="0" smtClean="0">
                          <a:solidFill>
                            <a:srgbClr val="303030"/>
                          </a:solidFill>
                          <a:latin typeface="+mn-lt"/>
                        </a:rPr>
                        <a:t>)</a:t>
                      </a:r>
                    </a:p>
                    <a:p>
                      <a:r>
                        <a:rPr lang="fr-FR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 recherche de la chaîne de caractères « géo* » affichera une liste de sites Web contenant un terme commençant par « géo » </a:t>
                      </a:r>
                      <a:endParaRPr lang="fr-FR" sz="16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u="sng" dirty="0" smtClean="0">
                          <a:solidFill>
                            <a:schemeClr val="tx1"/>
                          </a:solidFill>
                          <a:effectLst/>
                        </a:rPr>
                        <a:t>La recherche est élargie</a:t>
                      </a: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fr-FR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PROXIMITE</a:t>
                      </a:r>
                      <a:endParaRPr lang="fr-FR" sz="16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290469"/>
            <a:ext cx="7891904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Pour ma recherche, j’utilise  des opérateurs booléens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870455"/>
            <a:ext cx="121920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fr-F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39943" y="829976"/>
            <a:ext cx="110003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 tableau suivant récapitule les opérateurs booléens et caractères spéciaux interprétés par Google: </a:t>
            </a:r>
            <a:endParaRPr lang="fr-FR" sz="2000" dirty="0"/>
          </a:p>
        </p:txBody>
      </p:sp>
      <p:sp>
        <p:nvSpPr>
          <p:cNvPr id="4" name="Larme 3"/>
          <p:cNvSpPr/>
          <p:nvPr/>
        </p:nvSpPr>
        <p:spPr>
          <a:xfrm rot="13114406">
            <a:off x="11286461" y="3450412"/>
            <a:ext cx="278875" cy="329454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arme 10"/>
          <p:cNvSpPr/>
          <p:nvPr/>
        </p:nvSpPr>
        <p:spPr>
          <a:xfrm>
            <a:off x="10954515" y="2238315"/>
            <a:ext cx="408372" cy="195309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arme 14"/>
          <p:cNvSpPr/>
          <p:nvPr/>
        </p:nvSpPr>
        <p:spPr>
          <a:xfrm rot="1634819">
            <a:off x="10958953" y="3486741"/>
            <a:ext cx="399496" cy="304742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Larme 16"/>
          <p:cNvSpPr/>
          <p:nvPr/>
        </p:nvSpPr>
        <p:spPr>
          <a:xfrm>
            <a:off x="11126244" y="4624695"/>
            <a:ext cx="408372" cy="19530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1276916" y="2210083"/>
            <a:ext cx="196649" cy="15747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9943" y="1305598"/>
            <a:ext cx="7143565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opérateurs booléens précèdent un mot ou une expression.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Larme 25"/>
          <p:cNvSpPr/>
          <p:nvPr/>
        </p:nvSpPr>
        <p:spPr>
          <a:xfrm>
            <a:off x="10993078" y="4689673"/>
            <a:ext cx="337352" cy="213961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0262" y="303684"/>
            <a:ext cx="988708" cy="657165"/>
          </a:xfrm>
          <a:prstGeom prst="rect">
            <a:avLst/>
          </a:prstGeom>
        </p:spPr>
      </p:pic>
      <p:sp>
        <p:nvSpPr>
          <p:cNvPr id="28" name="Larme 27"/>
          <p:cNvSpPr/>
          <p:nvPr/>
        </p:nvSpPr>
        <p:spPr>
          <a:xfrm rot="12135050">
            <a:off x="11487556" y="2153009"/>
            <a:ext cx="283992" cy="224047"/>
          </a:xfrm>
          <a:prstGeom prst="teardro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7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62711">
            <a:off x="101245" y="2008594"/>
            <a:ext cx="3600450" cy="1228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134129"/>
            <a:ext cx="6261463" cy="10656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fr-FR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sites et des ouvrages  utiles pour</a:t>
            </a:r>
            <a:r>
              <a:rPr lang="fr-FR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maitriser </a:t>
            </a:r>
            <a:r>
              <a:rPr lang="fr-FR" sz="2000" b="1" dirty="0" smtClean="0">
                <a:ea typeface="Times New Roman" panose="02020603050405020304" pitchFamily="18" charset="0"/>
                <a:cs typeface="Times" panose="02020603050405020304" pitchFamily="18" charset="0"/>
              </a:rPr>
              <a:t>les </a:t>
            </a:r>
            <a:r>
              <a:rPr lang="fr-FR" sz="2000" b="1" dirty="0">
                <a:ea typeface="Times New Roman" panose="02020603050405020304" pitchFamily="18" charset="0"/>
                <a:cs typeface="Times" panose="02020603050405020304" pitchFamily="18" charset="0"/>
              </a:rPr>
              <a:t>techniques usuelles de l’information et les techniques et règles des outils </a:t>
            </a:r>
            <a:r>
              <a:rPr lang="fr-FR" sz="2000" b="1" dirty="0" smtClean="0">
                <a:ea typeface="Times New Roman" panose="02020603050405020304" pitchFamily="18" charset="0"/>
                <a:cs typeface="Times" panose="02020603050405020304" pitchFamily="18" charset="0"/>
              </a:rPr>
              <a:t>numériques</a:t>
            </a:r>
            <a:endPara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589" y="134129"/>
            <a:ext cx="4200525" cy="12192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62" y="4844959"/>
            <a:ext cx="11449050" cy="1504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7666">
            <a:off x="8537716" y="1892071"/>
            <a:ext cx="3300435" cy="10943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4598" y="1654887"/>
            <a:ext cx="4253872" cy="283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81" y="612324"/>
            <a:ext cx="9315450" cy="52959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7666">
            <a:off x="8090112" y="769218"/>
            <a:ext cx="3300435" cy="1094355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923109" y="1140823"/>
            <a:ext cx="4136571" cy="9840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0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6534"/>
            <a:ext cx="9058275" cy="19240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377" y="2692529"/>
            <a:ext cx="9316981" cy="15659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8951"/>
            <a:ext cx="8810625" cy="19335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3638">
            <a:off x="9501053" y="580458"/>
            <a:ext cx="2300015" cy="8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29" y="1309959"/>
            <a:ext cx="6153150" cy="52482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0" y="143011"/>
            <a:ext cx="4487236" cy="45285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9" y="0"/>
            <a:ext cx="4909185" cy="1077367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43840" y="304800"/>
            <a:ext cx="1018903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13638">
            <a:off x="8180201" y="5265671"/>
            <a:ext cx="2300015" cy="86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92" y="329855"/>
            <a:ext cx="2346276" cy="10472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120" y="1742879"/>
            <a:ext cx="2870880" cy="50082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7" y="1114153"/>
            <a:ext cx="8734425" cy="54483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0" y="1616877"/>
            <a:ext cx="2390775" cy="12668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63" y="-20702"/>
            <a:ext cx="4987289" cy="83824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252549" y="235131"/>
            <a:ext cx="1367245" cy="391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12"/>
            <a:ext cx="6376955" cy="40535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71" y="91712"/>
            <a:ext cx="5685529" cy="6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"/>
          <p:cNvSpPr>
            <a:spLocks noChangeArrowheads="1"/>
          </p:cNvSpPr>
          <p:nvPr/>
        </p:nvSpPr>
        <p:spPr bwMode="auto">
          <a:xfrm>
            <a:off x="1757364" y="4065588"/>
            <a:ext cx="5634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728" y="1396690"/>
            <a:ext cx="11313994" cy="3970318"/>
          </a:xfrm>
          <a:prstGeom prst="rect">
            <a:avLst/>
          </a:prstGeom>
          <a:solidFill>
            <a:schemeClr val="bg1">
              <a:lumMod val="85000"/>
              <a:alpha val="83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fr-FR" sz="4400" b="1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PLAN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dirty="0">
              <a:solidFill>
                <a:srgbClr val="0000FF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28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Evaluer </a:t>
            </a:r>
            <a:r>
              <a:rPr lang="fr-FR" sz="2800" dirty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la fiabilité  et l’utilité  de l’information trouvée sur internet</a:t>
            </a:r>
            <a:r>
              <a:rPr lang="fr-FR" sz="2800" dirty="0" smtClean="0">
                <a:solidFill>
                  <a:srgbClr val="0000FF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8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Savoir interroger des sources </a:t>
            </a:r>
            <a:r>
              <a:rPr lang="fr-FR" sz="2800" b="1" dirty="0" smtClean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d’informations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8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Utiliser </a:t>
            </a:r>
            <a:r>
              <a:rPr lang="fr-FR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une plate - forme d’écriture collaborative </a:t>
            </a:r>
            <a:r>
              <a:rPr lang="fr-FR" sz="2800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synchrone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800" dirty="0">
                <a:solidFill>
                  <a:srgbClr val="0000FF"/>
                </a:solidFill>
              </a:rPr>
              <a:t>Acquérir la possibilité de coopérer et de  réaliser des </a:t>
            </a:r>
            <a:r>
              <a:rPr lang="fr-FR" sz="2800" dirty="0" smtClean="0">
                <a:solidFill>
                  <a:srgbClr val="0000FF"/>
                </a:solidFill>
              </a:rPr>
              <a:t>projets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2800" dirty="0">
                <a:solidFill>
                  <a:srgbClr val="0000FF"/>
                </a:solidFill>
              </a:rPr>
              <a:t>Réaliser  un croquis de l’organisation du territoire </a:t>
            </a:r>
            <a:r>
              <a:rPr lang="fr-FR" sz="2800" dirty="0" smtClean="0">
                <a:solidFill>
                  <a:srgbClr val="0000FF"/>
                </a:solidFill>
              </a:rPr>
              <a:t>régional</a:t>
            </a:r>
            <a:endParaRPr lang="fr-FR" sz="2800" dirty="0">
              <a:solidFill>
                <a:srgbClr val="0000FF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fr-FR" sz="3200" dirty="0">
              <a:solidFill>
                <a:prstClr val="black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1"/>
            <a:endParaRPr lang="fr-FR" dirty="0">
              <a:solidFill>
                <a:prstClr val="black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0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/>
        </p:nvSpPr>
        <p:spPr>
          <a:xfrm>
            <a:off x="2634018" y="1542197"/>
            <a:ext cx="1528549" cy="859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84"/>
            <a:ext cx="5600700" cy="2638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78" y="2875056"/>
            <a:ext cx="4913280" cy="370020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8355" y="514398"/>
            <a:ext cx="4250880" cy="606086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667789" y="40942"/>
            <a:ext cx="2279176" cy="6823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5385" y="1251980"/>
            <a:ext cx="3566615" cy="4252503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2920621" y="736979"/>
            <a:ext cx="2060812" cy="13374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52063">
            <a:off x="9478308" y="476512"/>
            <a:ext cx="2452980" cy="81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6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" y="77799"/>
            <a:ext cx="2781564" cy="39351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13" y="1669383"/>
            <a:ext cx="4055802" cy="7519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9" y="4370575"/>
            <a:ext cx="6109758" cy="22076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278" y="77799"/>
            <a:ext cx="5593471" cy="67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0287" cy="66952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87" y="41988"/>
            <a:ext cx="6381713" cy="67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" y="82322"/>
            <a:ext cx="6877050" cy="2905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4" y="2720339"/>
            <a:ext cx="5800919" cy="413766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590" y="82322"/>
            <a:ext cx="5049275" cy="36531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97340" y="3198543"/>
            <a:ext cx="3103188" cy="41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6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0"/>
            <a:ext cx="11644604" cy="68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9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453" y="83975"/>
            <a:ext cx="5507633" cy="66062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2107"/>
            <a:ext cx="6342017" cy="60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2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" y="103891"/>
            <a:ext cx="6096000" cy="553998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fr-FR" sz="1000" dirty="0"/>
              <a:t>http://www.educavox.fr/formation/les-ressources/c-est-sur-internet-c-est-du-libre-donc-je-peux-tout-faire-tout-prendre?highlight=YTozOntpOjA7czo4OiJyw6lzZWF1eCI7aToxO3M6Nzoic29jaWF1eCI7aToyO3M6MTY6InLDqXNlYXV4IHNvY2lhdXgiO30=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516" y="657928"/>
            <a:ext cx="6423484" cy="49215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904" y="1004581"/>
            <a:ext cx="4702629" cy="646331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Un article sur la question des droits d’auteur </a:t>
            </a:r>
            <a:endParaRPr lang="fr-FR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fr-FR" dirty="0" smtClean="0">
                <a:solidFill>
                  <a:srgbClr val="222222"/>
                </a:solidFill>
                <a:latin typeface="arial" panose="020B0604020202020204" pitchFamily="34" charset="0"/>
              </a:rPr>
              <a:t>(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site </a:t>
            </a:r>
            <a:r>
              <a:rPr lang="fr-FR" dirty="0" err="1">
                <a:solidFill>
                  <a:srgbClr val="222222"/>
                </a:solidFill>
                <a:latin typeface="arial" panose="020B0604020202020204" pitchFamily="34" charset="0"/>
              </a:rPr>
              <a:t>Educavox</a:t>
            </a:r>
            <a:r>
              <a:rPr lang="fr-FR" dirty="0">
                <a:solidFill>
                  <a:srgbClr val="222222"/>
                </a:solidFill>
                <a:latin typeface="arial" panose="020B0604020202020204" pitchFamily="34" charset="0"/>
              </a:rPr>
              <a:t>) 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10" y="1997604"/>
            <a:ext cx="4975808" cy="41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2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662822"/>
              </p:ext>
            </p:extLst>
          </p:nvPr>
        </p:nvGraphicFramePr>
        <p:xfrm>
          <a:off x="200296" y="452846"/>
          <a:ext cx="11861075" cy="566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214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7714" y="111344"/>
            <a:ext cx="11480800" cy="406265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fr-FR" sz="2000" b="1" baseline="30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ème</a:t>
            </a:r>
            <a:r>
              <a:rPr lang="fr-FR" sz="2000" b="1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  séance</a:t>
            </a:r>
            <a:r>
              <a:rPr lang="fr-FR" sz="2000" dirty="0">
                <a:ea typeface="MS Mincho" panose="02020609040205080304" pitchFamily="49" charset="-128"/>
                <a:cs typeface="Times New Roman" panose="02020603050405020304" pitchFamily="18" charset="0"/>
              </a:rPr>
              <a:t> : </a:t>
            </a:r>
            <a:endParaRPr lang="fr-FR" sz="2000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000" b="1" u="sng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Objectif: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FF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Maîtriser les techniques usuelles </a:t>
            </a:r>
            <a:r>
              <a:rPr lang="fr-FR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 de l’information et  </a:t>
            </a:r>
            <a:r>
              <a:rPr lang="fr-FR" sz="2000" dirty="0">
                <a:solidFill>
                  <a:srgbClr val="FF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de la </a:t>
            </a:r>
            <a:r>
              <a:rPr lang="fr-FR" sz="2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" panose="02020603050405020304" pitchFamily="18" charset="0"/>
              </a:rPr>
              <a:t>documentation.</a:t>
            </a:r>
          </a:p>
          <a:p>
            <a:pPr lvl="0"/>
            <a:endParaRPr lang="fr-FR" sz="2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Définir le document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2000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Savoir interroger des sources d’informations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fr-FR" sz="2000" dirty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000" u="sng" dirty="0" smtClean="0">
                <a:ea typeface="MS Mincho" panose="02020609040205080304" pitchFamily="49" charset="-128"/>
                <a:cs typeface="Times New Roman" panose="02020603050405020304" pitchFamily="18" charset="0"/>
              </a:rPr>
              <a:t>Démarche</a:t>
            </a:r>
          </a:p>
          <a:p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En partenariat avec la documentaliste, définir le document, faire une recherche 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au </a:t>
            </a:r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CDI à partir d’outils de repérages, apprendre à faire une recherche d’ouvrages  d’histoire et de géographie dans les rayons au CDI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interroger des sources d’information sur </a:t>
            </a:r>
            <a:r>
              <a:rPr lang="fr-FR" sz="2000" dirty="0"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Web.</a:t>
            </a:r>
            <a:endParaRPr lang="fr-FR" sz="2000" u="sng" dirty="0" smtClean="0"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dirty="0" smtClean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2003"/>
            <a:ext cx="1172173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000" b="1" u="sng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Maîtriser les techniques </a:t>
            </a:r>
            <a:r>
              <a:rPr lang="fr-FR" sz="20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usuelles de l’information  et  de la documentation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4003" y="1627345"/>
            <a:ext cx="7037997" cy="5230655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4939228" y="3117055"/>
            <a:ext cx="1653301" cy="6685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096000" y="2348275"/>
            <a:ext cx="1932038" cy="7404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154003" y="3711035"/>
            <a:ext cx="1261545" cy="48721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1888436"/>
            <a:ext cx="7792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«L’élève </a:t>
            </a:r>
            <a:r>
              <a:rPr lang="fr-FR" b="1" i="1" dirty="0">
                <a:solidFill>
                  <a:srgbClr val="0000FF"/>
                </a:solidFill>
              </a:rPr>
              <a:t>connait les principes de la production </a:t>
            </a:r>
            <a:endParaRPr lang="fr-FR" b="1" i="1" dirty="0" smtClean="0">
              <a:solidFill>
                <a:srgbClr val="0000FF"/>
              </a:solidFill>
            </a:endParaRPr>
          </a:p>
          <a:p>
            <a:r>
              <a:rPr lang="fr-FR" b="1" i="1" dirty="0" smtClean="0">
                <a:solidFill>
                  <a:srgbClr val="0000FF"/>
                </a:solidFill>
              </a:rPr>
              <a:t>de </a:t>
            </a:r>
            <a:r>
              <a:rPr lang="fr-FR" b="1" i="1" dirty="0">
                <a:solidFill>
                  <a:srgbClr val="0000FF"/>
                </a:solidFill>
              </a:rPr>
              <a:t>l’information et de son </a:t>
            </a:r>
            <a:r>
              <a:rPr lang="fr-FR" b="1" i="1" dirty="0" smtClean="0">
                <a:solidFill>
                  <a:srgbClr val="0000FF"/>
                </a:solidFill>
              </a:rPr>
              <a:t>accès</a:t>
            </a:r>
          </a:p>
          <a:p>
            <a:r>
              <a:rPr lang="fr-FR" b="1" i="1" dirty="0" smtClean="0">
                <a:solidFill>
                  <a:srgbClr val="0000FF"/>
                </a:solidFill>
              </a:rPr>
              <a:t>(</a:t>
            </a:r>
            <a:r>
              <a:rPr lang="fr-FR" b="1" i="1" dirty="0">
                <a:solidFill>
                  <a:srgbClr val="0000FF"/>
                </a:solidFill>
              </a:rPr>
              <a:t>notions de  sources, document, auteur, éditeur</a:t>
            </a:r>
            <a:r>
              <a:rPr lang="fr-FR" b="1" i="1" dirty="0" smtClean="0">
                <a:solidFill>
                  <a:srgbClr val="0000FF"/>
                </a:solidFill>
              </a:rPr>
              <a:t>,</a:t>
            </a:r>
          </a:p>
          <a:p>
            <a:r>
              <a:rPr lang="fr-FR" b="1" i="1" dirty="0" smtClean="0">
                <a:solidFill>
                  <a:srgbClr val="0000FF"/>
                </a:solidFill>
              </a:rPr>
              <a:t> </a:t>
            </a:r>
            <a:r>
              <a:rPr lang="fr-FR" b="1" i="1" dirty="0">
                <a:solidFill>
                  <a:srgbClr val="0000FF"/>
                </a:solidFill>
              </a:rPr>
              <a:t>classement, dépôt légal, droits</a:t>
            </a:r>
            <a:r>
              <a:rPr lang="fr-FR" b="1" i="1" dirty="0" smtClean="0">
                <a:solidFill>
                  <a:srgbClr val="0000FF"/>
                </a:solidFill>
              </a:rPr>
              <a:t>…)</a:t>
            </a:r>
            <a:r>
              <a:rPr lang="fr-FR" i="1" dirty="0">
                <a:solidFill>
                  <a:srgbClr val="0000FF"/>
                </a:solidFill>
              </a:rPr>
              <a:t> </a:t>
            </a:r>
            <a:r>
              <a:rPr lang="fr-FR" b="1" i="1" dirty="0">
                <a:solidFill>
                  <a:srgbClr val="0000FF"/>
                </a:solidFill>
              </a:rPr>
              <a:t>»</a:t>
            </a:r>
            <a:r>
              <a:rPr lang="fr-FR" i="1" dirty="0">
                <a:solidFill>
                  <a:srgbClr val="0000FF"/>
                </a:solidFill>
              </a:rPr>
              <a:t> </a:t>
            </a:r>
            <a:endParaRPr lang="fr-FR" i="1" dirty="0" smtClean="0">
              <a:solidFill>
                <a:srgbClr val="0000FF"/>
              </a:solidFill>
            </a:endParaRPr>
          </a:p>
          <a:p>
            <a:r>
              <a:rPr lang="fr-FR" i="1" dirty="0" smtClean="0">
                <a:solidFill>
                  <a:srgbClr val="0000FF"/>
                </a:solidFill>
              </a:rPr>
              <a:t>Projet </a:t>
            </a:r>
            <a:r>
              <a:rPr lang="fr-FR" i="1" dirty="0">
                <a:solidFill>
                  <a:srgbClr val="0000FF"/>
                </a:solidFill>
              </a:rPr>
              <a:t>du socle </a:t>
            </a:r>
            <a:r>
              <a:rPr lang="fr-FR" i="1" dirty="0" smtClean="0">
                <a:solidFill>
                  <a:srgbClr val="0000FF"/>
                </a:solidFill>
              </a:rPr>
              <a:t>commun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0" y="1005074"/>
            <a:ext cx="121920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fr-FR" b="1" dirty="0"/>
              <a:t>Connaitre les principes de la production de l’information et de son accès :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42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/>
          </p:nvPr>
        </p:nvGraphicFramePr>
        <p:xfrm>
          <a:off x="600502" y="464025"/>
          <a:ext cx="10467832" cy="583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376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199073"/>
            <a:ext cx="1191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</a:t>
            </a:r>
            <a:r>
              <a:rPr lang="fr-FR" sz="1600" b="1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fr-FR" sz="1600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ensemble des termes, des phrases constituant un écrit, une œuvre écrite ( Larousse)</a:t>
            </a:r>
          </a:p>
          <a:p>
            <a:endParaRPr lang="fr-FR" sz="1600" dirty="0" smtClean="0">
              <a:solidFill>
                <a:srgbClr val="2F55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 </a:t>
            </a:r>
            <a:r>
              <a:rPr lang="fr-FR" sz="1600" b="1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fixe et </a:t>
            </a: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animée</a:t>
            </a:r>
            <a:r>
              <a:rPr lang="fr-FR" sz="1600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représentation </a:t>
            </a:r>
            <a:r>
              <a:rPr lang="fr-FR" sz="1600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reproduction d'un objet ou d'une figure dans les arts graphiques et </a:t>
            </a:r>
            <a:r>
              <a:rPr lang="fr-FR" sz="1600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plastiques </a:t>
            </a:r>
            <a:r>
              <a:rPr lang="fr-FR" sz="1600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 Larousse</a:t>
            </a:r>
            <a:r>
              <a:rPr lang="fr-FR" sz="1600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Musique</a:t>
            </a:r>
          </a:p>
          <a:p>
            <a:endParaRPr lang="fr-FR" sz="1600" dirty="0">
              <a:solidFill>
                <a:srgbClr val="3264B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dirty="0" smtClean="0">
              <a:solidFill>
                <a:srgbClr val="3264B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600" dirty="0" smtClean="0">
              <a:solidFill>
                <a:srgbClr val="3264B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Multimédia</a:t>
            </a:r>
            <a:r>
              <a:rPr lang="fr-FR" sz="1600" dirty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ensemble des techniques et des produits qui permettent l'utilisation simultanée et interactive de plusieurs modes de représentation de l'information (textes, sons, images fixes ou animées). ( Larousse</a:t>
            </a:r>
            <a:r>
              <a:rPr lang="fr-FR" sz="1400" dirty="0" smtClean="0">
                <a:solidFill>
                  <a:srgbClr val="2F55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fr-FR" sz="1400" dirty="0">
              <a:solidFill>
                <a:srgbClr val="2F559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972" y="5336470"/>
            <a:ext cx="45647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rgbClr val="2F5597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Papier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(livre- journal- revue…)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Magnétique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(Bande audio et vidéo)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Support numérique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(CD- DVD)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Support virtuel 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(Internet :page Web</a:t>
            </a:r>
          </a:p>
          <a:p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                                        courriel </a:t>
            </a:r>
            <a:r>
              <a:rPr lang="fr-FR" sz="1600" dirty="0" smtClean="0">
                <a:solidFill>
                  <a:srgbClr val="0000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@</a:t>
            </a:r>
            <a:r>
              <a:rPr lang="fr-FR" sz="1600" dirty="0" smtClean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fr-F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35947" y="1997711"/>
            <a:ext cx="521009" cy="8850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036" y="1090058"/>
            <a:ext cx="741184" cy="41474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352" y="1230336"/>
            <a:ext cx="778581" cy="43566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55" y="2277894"/>
            <a:ext cx="504825" cy="39690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848" y="3823881"/>
            <a:ext cx="852088" cy="476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441" y="2030379"/>
            <a:ext cx="474582" cy="40986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728" y="5220110"/>
            <a:ext cx="473031" cy="232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228" y="5212853"/>
            <a:ext cx="394470" cy="2792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751" y="5740925"/>
            <a:ext cx="464922" cy="30003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747" y="5608446"/>
            <a:ext cx="260509" cy="26050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28055" y="6157321"/>
            <a:ext cx="1102449" cy="5025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084" y="126476"/>
            <a:ext cx="3526928" cy="295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Bef>
                <a:spcPts val="750"/>
              </a:spcBef>
              <a:spcAft>
                <a:spcPts val="75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définis un document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625657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Un document est formé d’une information de différente nature…</a:t>
            </a:r>
            <a:r>
              <a:rPr lang="fr-FR" sz="2000" b="1" dirty="0"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20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4708284"/>
            <a:ext cx="12192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Un document est accessible sur différents supports.</a:t>
            </a:r>
            <a:endParaRPr lang="fr-FR" sz="2000" b="1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232477" y="3784881"/>
            <a:ext cx="690546" cy="1173071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5966" y="5620625"/>
            <a:ext cx="1590675" cy="1057275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4933" y="3767793"/>
            <a:ext cx="504825" cy="44288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8"/>
          <p:cNvSpPr/>
          <p:nvPr/>
        </p:nvSpPr>
        <p:spPr>
          <a:xfrm>
            <a:off x="6365803" y="2061899"/>
            <a:ext cx="40311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>
                <a:solidFill>
                  <a:srgbClr val="000000"/>
                </a:solidFill>
              </a:rPr>
              <a:t>Titre :</a:t>
            </a:r>
            <a:r>
              <a:rPr lang="fr-FR" sz="1100" dirty="0">
                <a:solidFill>
                  <a:srgbClr val="000000"/>
                </a:solidFill>
              </a:rPr>
              <a:t> J’suis du tiers état</a:t>
            </a:r>
            <a:r>
              <a:rPr lang="fr-FR" sz="1100" dirty="0" smtClean="0">
                <a:solidFill>
                  <a:srgbClr val="000000"/>
                </a:solidFill>
              </a:rPr>
              <a:t>.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b="1" dirty="0">
                <a:solidFill>
                  <a:srgbClr val="000000"/>
                </a:solidFill>
              </a:rPr>
              <a:t>Date de création :</a:t>
            </a:r>
            <a:r>
              <a:rPr lang="fr-FR" sz="1100" dirty="0">
                <a:solidFill>
                  <a:srgbClr val="000000"/>
                </a:solidFill>
              </a:rPr>
              <a:t> 1789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b="1" dirty="0">
                <a:solidFill>
                  <a:srgbClr val="000000"/>
                </a:solidFill>
              </a:rPr>
              <a:t>Date représentée :</a:t>
            </a:r>
            <a:r>
              <a:rPr lang="fr-FR" sz="1100" dirty="0">
                <a:solidFill>
                  <a:srgbClr val="000000"/>
                </a:solidFill>
              </a:rPr>
              <a:t> 1789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b="1" dirty="0">
                <a:solidFill>
                  <a:srgbClr val="000000"/>
                </a:solidFill>
              </a:rPr>
              <a:t>Dimensions :</a:t>
            </a:r>
            <a:r>
              <a:rPr lang="fr-FR" sz="1100" dirty="0">
                <a:solidFill>
                  <a:srgbClr val="000000"/>
                </a:solidFill>
              </a:rPr>
              <a:t> Hauteur 21 cm - Largeur 13.7 cm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b="1" dirty="0">
                <a:solidFill>
                  <a:srgbClr val="000000"/>
                </a:solidFill>
              </a:rPr>
              <a:t>Technique et autres indications :</a:t>
            </a:r>
            <a:r>
              <a:rPr lang="fr-FR" sz="1100" dirty="0">
                <a:solidFill>
                  <a:srgbClr val="000000"/>
                </a:solidFill>
              </a:rPr>
              <a:t> Eau-forte coloriée</a:t>
            </a:r>
            <a:r>
              <a:rPr lang="fr-FR" sz="1100" dirty="0"/>
              <a:t/>
            </a:r>
            <a:br>
              <a:rPr lang="fr-FR" sz="1100" dirty="0"/>
            </a:br>
            <a:r>
              <a:rPr lang="fr-FR" sz="1100" b="1" dirty="0">
                <a:solidFill>
                  <a:srgbClr val="000000"/>
                </a:solidFill>
              </a:rPr>
              <a:t>Lieu de Conservation :</a:t>
            </a:r>
            <a:r>
              <a:rPr lang="fr-FR" sz="1100" dirty="0">
                <a:solidFill>
                  <a:srgbClr val="000000"/>
                </a:solidFill>
              </a:rPr>
              <a:t> </a:t>
            </a:r>
            <a:r>
              <a:rPr lang="fr-FR" sz="1100" dirty="0">
                <a:solidFill>
                  <a:srgbClr val="700370"/>
                </a:solidFill>
                <a:hlinkClick r:id="rId12"/>
              </a:rPr>
              <a:t>Centre historique des </a:t>
            </a:r>
            <a:r>
              <a:rPr lang="fr-FR" sz="1100" dirty="0" smtClean="0">
                <a:solidFill>
                  <a:srgbClr val="700370"/>
                </a:solidFill>
                <a:hlinkClick r:id="rId12"/>
              </a:rPr>
              <a:t>Archives nationales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0334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/>
          </p:nvPr>
        </p:nvGraphicFramePr>
        <p:xfrm>
          <a:off x="2593075" y="641445"/>
          <a:ext cx="10467832" cy="583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970521">
            <a:off x="298015" y="653028"/>
            <a:ext cx="3682577" cy="21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7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" y="816011"/>
            <a:ext cx="121920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fr-FR" b="1" dirty="0" smtClean="0"/>
              <a:t>Usage des outils de recherche et traitement de l’information sur tout support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0960" y="162736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i="1" dirty="0" smtClean="0">
                <a:solidFill>
                  <a:srgbClr val="0000FF"/>
                </a:solidFill>
              </a:rPr>
              <a:t>« </a:t>
            </a:r>
            <a:r>
              <a:rPr lang="fr-FR" b="1" dirty="0" smtClean="0">
                <a:solidFill>
                  <a:srgbClr val="0000FF"/>
                </a:solidFill>
              </a:rPr>
              <a:t>Il </a:t>
            </a:r>
            <a:r>
              <a:rPr lang="fr-FR" b="1" dirty="0">
                <a:solidFill>
                  <a:srgbClr val="0000FF"/>
                </a:solidFill>
              </a:rPr>
              <a:t>s’est initié à l’usage des outils de recherche </a:t>
            </a:r>
            <a:endParaRPr lang="fr-FR" b="1" dirty="0" smtClean="0">
              <a:solidFill>
                <a:srgbClr val="0000FF"/>
              </a:solidFill>
            </a:endParaRPr>
          </a:p>
          <a:p>
            <a:r>
              <a:rPr lang="fr-FR" b="1" dirty="0" smtClean="0">
                <a:solidFill>
                  <a:srgbClr val="0000FF"/>
                </a:solidFill>
              </a:rPr>
              <a:t>et </a:t>
            </a:r>
            <a:r>
              <a:rPr lang="fr-FR" b="1" dirty="0">
                <a:solidFill>
                  <a:srgbClr val="0000FF"/>
                </a:solidFill>
              </a:rPr>
              <a:t>au traitement de l’information </a:t>
            </a:r>
            <a:r>
              <a:rPr lang="fr-FR" b="1" dirty="0" smtClean="0">
                <a:solidFill>
                  <a:srgbClr val="0000FF"/>
                </a:solidFill>
              </a:rPr>
              <a:t>sur </a:t>
            </a:r>
            <a:r>
              <a:rPr lang="fr-FR" b="1" dirty="0">
                <a:solidFill>
                  <a:srgbClr val="0000FF"/>
                </a:solidFill>
              </a:rPr>
              <a:t>tous </a:t>
            </a:r>
            <a:r>
              <a:rPr lang="fr-FR" b="1" dirty="0" smtClean="0">
                <a:solidFill>
                  <a:srgbClr val="0000FF"/>
                </a:solidFill>
              </a:rPr>
              <a:t>supports</a:t>
            </a:r>
            <a:r>
              <a:rPr lang="fr-FR" b="1" i="1" dirty="0" smtClean="0">
                <a:solidFill>
                  <a:srgbClr val="0000FF"/>
                </a:solidFill>
              </a:rPr>
              <a:t> »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Projet du socle commun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5726" y="115644"/>
            <a:ext cx="11372035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fr-FR" sz="2000" b="1" u="sng" dirty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Maîtriser les techniques </a:t>
            </a:r>
            <a:r>
              <a:rPr lang="fr-FR" sz="2000" b="1" u="sng" dirty="0" smtClean="0">
                <a:solidFill>
                  <a:srgbClr val="0070C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usuelles de l’information et  de la documentation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681" y="1185343"/>
            <a:ext cx="4053385" cy="556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643</Words>
  <Application>Microsoft Office PowerPoint</Application>
  <PresentationFormat>Personnalisé</PresentationFormat>
  <Paragraphs>147</Paragraphs>
  <Slides>26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BENETEAU</dc:creator>
  <cp:lastModifiedBy>Marion BEILLARD</cp:lastModifiedBy>
  <cp:revision>30</cp:revision>
  <dcterms:created xsi:type="dcterms:W3CDTF">2015-02-28T19:19:26Z</dcterms:created>
  <dcterms:modified xsi:type="dcterms:W3CDTF">2015-04-08T21:04:15Z</dcterms:modified>
</cp:coreProperties>
</file>