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72" r:id="rId1"/>
  </p:sldMasterIdLst>
  <p:notesMasterIdLst>
    <p:notesMasterId r:id="rId12"/>
  </p:notesMasterIdLst>
  <p:sldIdLst>
    <p:sldId id="291" r:id="rId2"/>
    <p:sldId id="307" r:id="rId3"/>
    <p:sldId id="308" r:id="rId4"/>
    <p:sldId id="296" r:id="rId5"/>
    <p:sldId id="300" r:id="rId6"/>
    <p:sldId id="282" r:id="rId7"/>
    <p:sldId id="301" r:id="rId8"/>
    <p:sldId id="302" r:id="rId9"/>
    <p:sldId id="304" r:id="rId10"/>
    <p:sldId id="311" r:id="rId1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CC00CC"/>
    <a:srgbClr val="FF7C80"/>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1" autoAdjust="0"/>
    <p:restoredTop sz="94610" autoAdjust="0"/>
  </p:normalViewPr>
  <p:slideViewPr>
    <p:cSldViewPr>
      <p:cViewPr>
        <p:scale>
          <a:sx n="60" d="100"/>
          <a:sy n="60" d="100"/>
        </p:scale>
        <p:origin x="-2280" y="-152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EB08B4-25FE-48C8-9790-388DF632F9C9}" type="datetimeFigureOut">
              <a:rPr lang="fr-FR" smtClean="0"/>
              <a:pPr/>
              <a:t>23/11/16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7C25D1-A732-454E-8180-0AB2D9AD6679}" type="slidenum">
              <a:rPr lang="fr-FR" smtClean="0"/>
              <a:pPr/>
              <a:t>‹#›</a:t>
            </a:fld>
            <a:endParaRPr 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77117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37C25D1-A732-454E-8180-0AB2D9AD6679}" type="slidenum">
              <a:rPr lang="fr-FR" smtClean="0"/>
              <a:pPr/>
              <a:t>1</a:t>
            </a:fld>
            <a:endParaRPr 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80979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Diapositive de titre">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re 28"/>
          <p:cNvSpPr>
            <a:spLocks noGrp="1"/>
          </p:cNvSpPr>
          <p:nvPr>
            <p:ph type="ctrTitle"/>
          </p:nvPr>
        </p:nvSpPr>
        <p:spPr>
          <a:xfrm>
            <a:off x="381000" y="4853411"/>
            <a:ext cx="8458200" cy="1222375"/>
          </a:xfrm>
        </p:spPr>
        <p:txBody>
          <a:bodyPr anchor="t"/>
          <a:lstStyle/>
          <a:p>
            <a:r>
              <a:rPr kumimoji="0" lang="fr-FR" smtClean="0"/>
              <a:t>Modifiez le style du titre</a:t>
            </a:r>
            <a:endParaRPr kumimoji="0" lang="en-US"/>
          </a:p>
        </p:txBody>
      </p:sp>
      <p:sp>
        <p:nvSpPr>
          <p:cNvPr id="9" name="Sous-titr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16" name="Espace réservé de la date 15"/>
          <p:cNvSpPr>
            <a:spLocks noGrp="1"/>
          </p:cNvSpPr>
          <p:nvPr>
            <p:ph type="dt" sz="half" idx="10"/>
          </p:nvPr>
        </p:nvSpPr>
        <p:spPr/>
        <p:txBody>
          <a:bodyPr/>
          <a:lstStyle/>
          <a:p>
            <a:fld id="{AA309A6D-C09C-4548-B29A-6CF363A7E532}" type="datetimeFigureOut">
              <a:rPr lang="fr-FR" smtClean="0"/>
              <a:pPr/>
              <a:t>23/11/16</a:t>
            </a:fld>
            <a:endParaRPr lang="fr-BE"/>
          </a:p>
        </p:txBody>
      </p:sp>
      <p:sp>
        <p:nvSpPr>
          <p:cNvPr id="2" name="Espace réservé du pied de page 1"/>
          <p:cNvSpPr>
            <a:spLocks noGrp="1"/>
          </p:cNvSpPr>
          <p:nvPr>
            <p:ph type="ftr" sz="quarter" idx="11"/>
          </p:nvPr>
        </p:nvSpPr>
        <p:spPr/>
        <p:txBody>
          <a:bodyPr/>
          <a:lstStyle/>
          <a:p>
            <a:endParaRPr lang="fr-BE"/>
          </a:p>
        </p:txBody>
      </p:sp>
      <p:sp>
        <p:nvSpPr>
          <p:cNvPr id="15" name="Espace réservé du numéro de diapositive 14"/>
          <p:cNvSpPr>
            <a:spLocks noGrp="1"/>
          </p:cNvSpPr>
          <p:nvPr>
            <p:ph type="sldNum" sz="quarter" idx="12"/>
          </p:nvPr>
        </p:nvSpPr>
        <p:spPr>
          <a:xfrm>
            <a:off x="8229600" y="6473952"/>
            <a:ext cx="758952" cy="246888"/>
          </a:xfrm>
        </p:spPr>
        <p:txBody>
          <a:bodyPr/>
          <a:lstStyle/>
          <a:p>
            <a:fld id="{CF4668DC-857F-487D-BFFA-8C0CA5037977}" type="slidenum">
              <a:rPr lang="fr-BE" smtClean="0"/>
              <a:pPr/>
              <a:t>‹#›</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23/11/16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549276"/>
            <a:ext cx="182880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549276"/>
            <a:ext cx="62484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23/11/16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2" name="Titre 21"/>
          <p:cNvSpPr>
            <a:spLocks noGrp="1"/>
          </p:cNvSpPr>
          <p:nvPr>
            <p:ph type="title"/>
          </p:nvPr>
        </p:nvSpPr>
        <p:spPr/>
        <p:txBody>
          <a:bodyPr/>
          <a:lstStyle/>
          <a:p>
            <a:r>
              <a:rPr kumimoji="0" lang="fr-FR" smtClean="0"/>
              <a:t>Modifiez le style du titre</a:t>
            </a:r>
            <a:endParaRPr kumimoji="0" lang="en-US"/>
          </a:p>
        </p:txBody>
      </p:sp>
      <p:sp>
        <p:nvSpPr>
          <p:cNvPr id="27" name="Espace réservé du contenu 26"/>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space réservé de la date 24"/>
          <p:cNvSpPr>
            <a:spLocks noGrp="1"/>
          </p:cNvSpPr>
          <p:nvPr>
            <p:ph type="dt" sz="half" idx="10"/>
          </p:nvPr>
        </p:nvSpPr>
        <p:spPr/>
        <p:txBody>
          <a:bodyPr/>
          <a:lstStyle/>
          <a:p>
            <a:fld id="{AA309A6D-C09C-4548-B29A-6CF363A7E532}" type="datetimeFigureOut">
              <a:rPr lang="fr-FR" smtClean="0"/>
              <a:pPr/>
              <a:t>23/11/16</a:t>
            </a:fld>
            <a:endParaRPr lang="fr-BE"/>
          </a:p>
        </p:txBody>
      </p:sp>
      <p:sp>
        <p:nvSpPr>
          <p:cNvPr id="19" name="Espace réservé du pied de page 18"/>
          <p:cNvSpPr>
            <a:spLocks noGrp="1"/>
          </p:cNvSpPr>
          <p:nvPr>
            <p:ph type="ftr" sz="quarter" idx="11"/>
          </p:nvPr>
        </p:nvSpPr>
        <p:spPr>
          <a:xfrm>
            <a:off x="3581400" y="76200"/>
            <a:ext cx="2895600" cy="288925"/>
          </a:xfrm>
        </p:spPr>
        <p:txBody>
          <a:bodyPr/>
          <a:lstStyle/>
          <a:p>
            <a:endParaRPr lang="fr-BE"/>
          </a:p>
        </p:txBody>
      </p:sp>
      <p:sp>
        <p:nvSpPr>
          <p:cNvPr id="16" name="Espace réservé du numéro de diapositive 15"/>
          <p:cNvSpPr>
            <a:spLocks noGrp="1"/>
          </p:cNvSpPr>
          <p:nvPr>
            <p:ph type="sldNum" sz="quarter" idx="12"/>
          </p:nvPr>
        </p:nvSpPr>
        <p:spPr>
          <a:xfrm>
            <a:off x="8229600" y="6473952"/>
            <a:ext cx="758952" cy="246888"/>
          </a:xfrm>
        </p:spPr>
        <p:txBody>
          <a:bodyPr/>
          <a:lstStyle/>
          <a:p>
            <a:fld id="{CF4668DC-857F-487D-BFFA-8C0CA5037977}" type="slidenum">
              <a:rPr lang="fr-BE" smtClean="0"/>
              <a:pPr/>
              <a:t>‹#›</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Titre de section">
    <p:bg>
      <p:bgRef idx="1003">
        <a:schemeClr val="bg2"/>
      </p:bgRef>
    </p:bg>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texte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19" name="Espace réservé de la date 18"/>
          <p:cNvSpPr>
            <a:spLocks noGrp="1"/>
          </p:cNvSpPr>
          <p:nvPr>
            <p:ph type="dt" sz="half" idx="10"/>
          </p:nvPr>
        </p:nvSpPr>
        <p:spPr/>
        <p:txBody>
          <a:bodyPr/>
          <a:lstStyle/>
          <a:p>
            <a:fld id="{AA309A6D-C09C-4548-B29A-6CF363A7E532}" type="datetimeFigureOut">
              <a:rPr lang="fr-FR" smtClean="0"/>
              <a:pPr/>
              <a:t>23/11/16</a:t>
            </a:fld>
            <a:endParaRPr lang="fr-BE"/>
          </a:p>
        </p:txBody>
      </p:sp>
      <p:sp>
        <p:nvSpPr>
          <p:cNvPr id="11" name="Espace réservé du pied de page 10"/>
          <p:cNvSpPr>
            <a:spLocks noGrp="1"/>
          </p:cNvSpPr>
          <p:nvPr>
            <p:ph type="ftr" sz="quarter" idx="11"/>
          </p:nvPr>
        </p:nvSpPr>
        <p:spPr/>
        <p:txBody>
          <a:bodyPr/>
          <a:lstStyle/>
          <a:p>
            <a:endParaRPr lang="fr-BE"/>
          </a:p>
        </p:txBody>
      </p:sp>
      <p:sp>
        <p:nvSpPr>
          <p:cNvPr id="16" name="Espace réservé du numéro de diapositive 15"/>
          <p:cNvSpPr>
            <a:spLocks noGrp="1"/>
          </p:cNvSpPr>
          <p:nvPr>
            <p:ph type="sldNum" sz="quarter" idx="12"/>
          </p:nvPr>
        </p:nvSpPr>
        <p:spPr/>
        <p:txBody>
          <a:bodyPr/>
          <a:lstStyle/>
          <a:p>
            <a:fld id="{CF4668DC-857F-487D-BFFA-8C0CA5037977}" type="slidenum">
              <a:rPr lang="fr-BE" smtClean="0"/>
              <a:pPr/>
              <a:t>‹#›</a:t>
            </a:fld>
            <a:endParaRPr lang="fr-BE"/>
          </a:p>
        </p:txBody>
      </p:sp>
      <p:sp>
        <p:nvSpPr>
          <p:cNvPr id="8" name="Titre 7"/>
          <p:cNvSpPr>
            <a:spLocks noGrp="1"/>
          </p:cNvSpPr>
          <p:nvPr>
            <p:ph type="title"/>
          </p:nvPr>
        </p:nvSpPr>
        <p:spPr>
          <a:xfrm>
            <a:off x="180475" y="2947085"/>
            <a:ext cx="8686800" cy="1184825"/>
          </a:xfrm>
        </p:spPr>
        <p:txBody>
          <a:bodyPr rtlCol="0" anchor="t"/>
          <a:lstStyle>
            <a:lvl1pPr algn="r">
              <a:defRPr/>
            </a:lvl1pPr>
          </a:lstStyle>
          <a:p>
            <a:r>
              <a:rPr kumimoji="0" lang="fr-FR" smtClean="0"/>
              <a:t>Modifiez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0" name="Titre 19"/>
          <p:cNvSpPr>
            <a:spLocks noGrp="1"/>
          </p:cNvSpPr>
          <p:nvPr>
            <p:ph type="title"/>
          </p:nvPr>
        </p:nvSpPr>
        <p:spPr>
          <a:xfrm>
            <a:off x="301752" y="457200"/>
            <a:ext cx="8686800" cy="841248"/>
          </a:xfrm>
        </p:spPr>
        <p:txBody>
          <a:bodyPr/>
          <a:lstStyle/>
          <a:p>
            <a:r>
              <a:rPr kumimoji="0" lang="fr-FR" smtClean="0"/>
              <a:t>Modifiez le style du titre</a:t>
            </a:r>
            <a:endParaRPr kumimoji="0" lang="en-US"/>
          </a:p>
        </p:txBody>
      </p:sp>
      <p:sp>
        <p:nvSpPr>
          <p:cNvPr id="14" name="Espace réservé du contenu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0"/>
          </p:nvPr>
        </p:nvSpPr>
        <p:spPr/>
        <p:txBody>
          <a:bodyPr/>
          <a:lstStyle/>
          <a:p>
            <a:fld id="{AA309A6D-C09C-4548-B29A-6CF363A7E532}" type="datetimeFigureOut">
              <a:rPr lang="fr-FR" smtClean="0"/>
              <a:pPr/>
              <a:t>23/11/16</a:t>
            </a:fld>
            <a:endParaRPr lang="fr-BE"/>
          </a:p>
        </p:txBody>
      </p:sp>
      <p:sp>
        <p:nvSpPr>
          <p:cNvPr id="10" name="Espace réservé du pied de page 9"/>
          <p:cNvSpPr>
            <a:spLocks noGrp="1"/>
          </p:cNvSpPr>
          <p:nvPr>
            <p:ph type="ftr" sz="quarter" idx="11"/>
          </p:nvPr>
        </p:nvSpPr>
        <p:spPr/>
        <p:txBody>
          <a:bodyPr/>
          <a:lstStyle/>
          <a:p>
            <a:endParaRPr lang="fr-BE"/>
          </a:p>
        </p:txBody>
      </p:sp>
      <p:sp>
        <p:nvSpPr>
          <p:cNvPr id="31" name="Espace réservé du numéro de diapositive 30"/>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aison">
    <p:spTree>
      <p:nvGrpSpPr>
        <p:cNvPr id="1" name=""/>
        <p:cNvGrpSpPr/>
        <p:nvPr/>
      </p:nvGrpSpPr>
      <p:grpSpPr>
        <a:xfrm>
          <a:off x="0" y="0"/>
          <a:ext cx="0" cy="0"/>
          <a:chOff x="0" y="0"/>
          <a:chExt cx="0" cy="0"/>
        </a:xfrm>
      </p:grpSpPr>
      <p:sp>
        <p:nvSpPr>
          <p:cNvPr id="29" name="Titre 28"/>
          <p:cNvSpPr>
            <a:spLocks noGrp="1"/>
          </p:cNvSpPr>
          <p:nvPr>
            <p:ph type="title"/>
          </p:nvPr>
        </p:nvSpPr>
        <p:spPr>
          <a:xfrm>
            <a:off x="304800" y="5410200"/>
            <a:ext cx="8610600" cy="882650"/>
          </a:xfrm>
        </p:spPr>
        <p:txBody>
          <a:bodyPr anchor="ctr"/>
          <a:lstStyle>
            <a:lvl1pPr>
              <a:defRPr/>
            </a:lvl1p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25" name="Espace réservé du texte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contenu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8" name="Espace réservé du contenu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space réservé de la date 9"/>
          <p:cNvSpPr>
            <a:spLocks noGrp="1"/>
          </p:cNvSpPr>
          <p:nvPr>
            <p:ph type="dt" sz="half" idx="10"/>
          </p:nvPr>
        </p:nvSpPr>
        <p:spPr/>
        <p:txBody>
          <a:bodyPr/>
          <a:lstStyle/>
          <a:p>
            <a:fld id="{AA309A6D-C09C-4548-B29A-6CF363A7E532}" type="datetimeFigureOut">
              <a:rPr lang="fr-FR" smtClean="0"/>
              <a:pPr/>
              <a:t>23/11/16</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a:xfrm>
            <a:off x="8229600" y="6477000"/>
            <a:ext cx="762000" cy="246888"/>
          </a:xfrm>
        </p:spPr>
        <p:txBody>
          <a:bodyPr/>
          <a:lstStyle/>
          <a:p>
            <a:fld id="{CF4668DC-857F-487D-BFFA-8C0CA5037977}" type="slidenum">
              <a:rPr lang="fr-BE" smtClean="0"/>
              <a:pPr/>
              <a:t>‹#›</a:t>
            </a:fld>
            <a:endParaRPr lang="fr-BE"/>
          </a:p>
        </p:txBody>
      </p:sp>
      <p:sp>
        <p:nvSpPr>
          <p:cNvPr id="11" name="Connecteur droit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30" name="Titre 29"/>
          <p:cNvSpPr>
            <a:spLocks noGrp="1"/>
          </p:cNvSpPr>
          <p:nvPr>
            <p:ph type="title"/>
          </p:nvPr>
        </p:nvSpPr>
        <p:spPr>
          <a:xfrm>
            <a:off x="301752" y="457200"/>
            <a:ext cx="8686800" cy="841248"/>
          </a:xfrm>
        </p:spPr>
        <p:txBody>
          <a:bodyPr/>
          <a:lstStyle/>
          <a:p>
            <a:r>
              <a:rPr kumimoji="0" lang="fr-FR" smtClean="0"/>
              <a:t>Modifiez le style du titre</a:t>
            </a:r>
            <a:endParaRPr kumimoji="0" lang="en-US"/>
          </a:p>
        </p:txBody>
      </p:sp>
      <p:sp>
        <p:nvSpPr>
          <p:cNvPr id="12" name="Espace réservé de la date 11"/>
          <p:cNvSpPr>
            <a:spLocks noGrp="1"/>
          </p:cNvSpPr>
          <p:nvPr>
            <p:ph type="dt" sz="half" idx="10"/>
          </p:nvPr>
        </p:nvSpPr>
        <p:spPr/>
        <p:txBody>
          <a:bodyPr/>
          <a:lstStyle/>
          <a:p>
            <a:fld id="{AA309A6D-C09C-4548-B29A-6CF363A7E532}" type="datetimeFigureOut">
              <a:rPr lang="fr-FR" smtClean="0"/>
              <a:pPr/>
              <a:t>23/11/16</a:t>
            </a:fld>
            <a:endParaRPr lang="fr-BE"/>
          </a:p>
        </p:txBody>
      </p:sp>
      <p:sp>
        <p:nvSpPr>
          <p:cNvPr id="21" name="Espace réservé du pied de page 20"/>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Vid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AA309A6D-C09C-4548-B29A-6CF363A7E532}" type="datetimeFigureOut">
              <a:rPr lang="fr-FR" smtClean="0"/>
              <a:pPr/>
              <a:t>23/11/16</a:t>
            </a:fld>
            <a:endParaRPr lang="fr-BE"/>
          </a:p>
        </p:txBody>
      </p:sp>
      <p:sp>
        <p:nvSpPr>
          <p:cNvPr id="24" name="Espace réservé du pied de page 23"/>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u avec légende">
    <p:spTree>
      <p:nvGrpSpPr>
        <p:cNvPr id="1" name=""/>
        <p:cNvGrpSpPr/>
        <p:nvPr/>
      </p:nvGrpSpPr>
      <p:grpSpPr>
        <a:xfrm>
          <a:off x="0" y="0"/>
          <a:ext cx="0" cy="0"/>
          <a:chOff x="0" y="0"/>
          <a:chExt cx="0" cy="0"/>
        </a:xfrm>
      </p:grpSpPr>
      <p:sp>
        <p:nvSpPr>
          <p:cNvPr id="8" name="Connecteur droit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re 11"/>
          <p:cNvSpPr>
            <a:spLocks noGrp="1"/>
          </p:cNvSpPr>
          <p:nvPr>
            <p:ph type="title"/>
          </p:nvPr>
        </p:nvSpPr>
        <p:spPr>
          <a:xfrm>
            <a:off x="457200" y="5486400"/>
            <a:ext cx="8458200" cy="520700"/>
          </a:xfrm>
        </p:spPr>
        <p:txBody>
          <a:bodyPr anchor="ctr"/>
          <a:lstStyle>
            <a:lvl1pPr algn="l">
              <a:buNone/>
              <a:defRPr sz="2000" b="1"/>
            </a:lvl1pPr>
          </a:lstStyle>
          <a:p>
            <a:r>
              <a:rPr kumimoji="0" lang="fr-FR" smtClean="0"/>
              <a:t>Modifiez le style du titre</a:t>
            </a:r>
            <a:endParaRPr kumimoji="0" lang="en-US"/>
          </a:p>
        </p:txBody>
      </p:sp>
      <p:sp>
        <p:nvSpPr>
          <p:cNvPr id="26" name="Espace réservé du texte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14" name="Espace réservé du contenu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space réservé de la date 24"/>
          <p:cNvSpPr>
            <a:spLocks noGrp="1"/>
          </p:cNvSpPr>
          <p:nvPr>
            <p:ph type="dt" sz="half" idx="10"/>
          </p:nvPr>
        </p:nvSpPr>
        <p:spPr/>
        <p:txBody>
          <a:bodyPr/>
          <a:lstStyle/>
          <a:p>
            <a:fld id="{AA309A6D-C09C-4548-B29A-6CF363A7E532}" type="datetimeFigureOut">
              <a:rPr lang="fr-FR" smtClean="0"/>
              <a:pPr/>
              <a:t>23/11/16</a:t>
            </a:fld>
            <a:endParaRPr lang="fr-BE"/>
          </a:p>
        </p:txBody>
      </p:sp>
      <p:sp>
        <p:nvSpPr>
          <p:cNvPr id="29" name="Espace réservé du pied de page 28"/>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Image avec légende">
    <p:spTree>
      <p:nvGrpSpPr>
        <p:cNvPr id="1" name=""/>
        <p:cNvGrpSpPr/>
        <p:nvPr/>
      </p:nvGrpSpPr>
      <p:grpSpPr>
        <a:xfrm>
          <a:off x="0" y="0"/>
          <a:ext cx="0" cy="0"/>
          <a:chOff x="0" y="0"/>
          <a:chExt cx="0" cy="0"/>
        </a:xfrm>
      </p:grpSpPr>
      <p:sp>
        <p:nvSpPr>
          <p:cNvPr id="13" name="Espace réservé pour une imag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fr-FR" smtClean="0"/>
              <a:t>Cliquez sur l'icône pour ajouter une image</a:t>
            </a:r>
            <a:endParaRPr kumimoji="0" lang="en-US" dirty="0"/>
          </a:p>
        </p:txBody>
      </p:sp>
      <p:sp>
        <p:nvSpPr>
          <p:cNvPr id="7" name="Espace réservé de la date 6"/>
          <p:cNvSpPr>
            <a:spLocks noGrp="1"/>
          </p:cNvSpPr>
          <p:nvPr>
            <p:ph type="dt" sz="half" idx="10"/>
          </p:nvPr>
        </p:nvSpPr>
        <p:spPr/>
        <p:txBody>
          <a:bodyPr/>
          <a:lstStyle/>
          <a:p>
            <a:fld id="{AA309A6D-C09C-4548-B29A-6CF363A7E532}" type="datetimeFigureOut">
              <a:rPr lang="fr-FR" smtClean="0"/>
              <a:pPr/>
              <a:t>23/11/16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31" name="Espace réservé du numéro de diapositive 30"/>
          <p:cNvSpPr>
            <a:spLocks noGrp="1"/>
          </p:cNvSpPr>
          <p:nvPr>
            <p:ph type="sldNum" sz="quarter" idx="12"/>
          </p:nvPr>
        </p:nvSpPr>
        <p:spPr/>
        <p:txBody>
          <a:bodyPr/>
          <a:lstStyle/>
          <a:p>
            <a:fld id="{CF4668DC-857F-487D-BFFA-8C0CA5037977}" type="slidenum">
              <a:rPr lang="fr-BE" smtClean="0"/>
              <a:pPr/>
              <a:t>‹#›</a:t>
            </a:fld>
            <a:endParaRPr lang="fr-BE"/>
          </a:p>
        </p:txBody>
      </p:sp>
      <p:sp>
        <p:nvSpPr>
          <p:cNvPr id="17" name="Titre 16"/>
          <p:cNvSpPr>
            <a:spLocks noGrp="1"/>
          </p:cNvSpPr>
          <p:nvPr>
            <p:ph type="title"/>
          </p:nvPr>
        </p:nvSpPr>
        <p:spPr>
          <a:xfrm>
            <a:off x="381000" y="4993760"/>
            <a:ext cx="5867400" cy="522288"/>
          </a:xfrm>
        </p:spPr>
        <p:txBody>
          <a:bodyPr anchor="ctr"/>
          <a:lstStyle>
            <a:lvl1pPr algn="l">
              <a:buNone/>
              <a:defRPr sz="2000" b="1"/>
            </a:lvl1pPr>
          </a:lstStyle>
          <a:p>
            <a:r>
              <a:rPr kumimoji="0" lang="fr-FR" smtClean="0"/>
              <a:t>Modifiez le style du titre</a:t>
            </a:r>
            <a:endParaRPr kumimoji="0" lang="en-US"/>
          </a:p>
        </p:txBody>
      </p:sp>
      <p:sp>
        <p:nvSpPr>
          <p:cNvPr id="26" name="Espace réservé du texte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Espace réservé du texte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1" name="Espace réservé de la date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AA309A6D-C09C-4548-B29A-6CF363A7E532}" type="datetimeFigureOut">
              <a:rPr lang="fr-FR" smtClean="0"/>
              <a:pPr/>
              <a:t>23/11/16</a:t>
            </a:fld>
            <a:endParaRPr lang="fr-BE"/>
          </a:p>
        </p:txBody>
      </p:sp>
      <p:sp>
        <p:nvSpPr>
          <p:cNvPr id="28" name="Espace réservé du pied de page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fr-BE"/>
          </a:p>
        </p:txBody>
      </p:sp>
      <p:sp>
        <p:nvSpPr>
          <p:cNvPr id="5" name="Espace réservé du numéro de diapositive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F4668DC-857F-487D-BFFA-8C0CA5037977}" type="slidenum">
              <a:rPr lang="fr-BE" smtClean="0"/>
              <a:pPr/>
              <a:t>‹#›</a:t>
            </a:fld>
            <a:endParaRPr lang="fr-BE"/>
          </a:p>
        </p:txBody>
      </p:sp>
      <p:sp>
        <p:nvSpPr>
          <p:cNvPr id="10" name="Espace réservé du titre 9"/>
          <p:cNvSpPr>
            <a:spLocks noGrp="1"/>
          </p:cNvSpPr>
          <p:nvPr>
            <p:ph type="title"/>
          </p:nvPr>
        </p:nvSpPr>
        <p:spPr>
          <a:xfrm>
            <a:off x="304800" y="457200"/>
            <a:ext cx="8686800" cy="838200"/>
          </a:xfrm>
          <a:prstGeom prst="rect">
            <a:avLst/>
          </a:prstGeom>
        </p:spPr>
        <p:txBody>
          <a:bodyPr vert="horz" anchor="ctr">
            <a:normAutofit/>
          </a:bodyPr>
          <a:lstStyle/>
          <a:p>
            <a:r>
              <a:rPr kumimoji="0" lang="fr-FR" smtClean="0"/>
              <a:t>Modifiez le style du titre</a:t>
            </a:r>
            <a:endParaRPr kumimoji="0" lang="en-US"/>
          </a:p>
        </p:txBody>
      </p:sp>
      <p:sp>
        <p:nvSpPr>
          <p:cNvPr id="9" name="Connecteur droit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cteur droit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au-idf.fr/savoir-faire/nos-travaux/amenagement-et-territoires/les-bassins-de-vie.html" TargetMode="External"/><Relationship Id="rId3" Type="http://schemas.openxmlformats.org/officeDocument/2006/relationships/hyperlink" Target="http://www.iau-idf.fr/savoir-faire/nos-travaux/amenagement-et-territoires/periurbain/chroniques-du-periurbain/courts-circuits-dans-le-periurbain.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16632"/>
            <a:ext cx="8686800" cy="1080120"/>
          </a:xfrm>
        </p:spPr>
        <p:txBody>
          <a:bodyPr vert="horz" lIns="91440" tIns="45720" rIns="91440" bIns="45720" rtlCol="0" anchor="ctr">
            <a:normAutofit fontScale="90000"/>
          </a:bodyPr>
          <a:lstStyle/>
          <a:p>
            <a:r>
              <a:rPr lang="fr-FR" sz="2200" b="1" u="sng" dirty="0">
                <a:solidFill>
                  <a:srgbClr val="FF0000"/>
                </a:solidFill>
              </a:rPr>
              <a:t>III] Conséquences : un périurbain en débats, des espaces périurbains dynamiques </a:t>
            </a:r>
            <a:r>
              <a:rPr lang="fr-FR" sz="2200" b="1" u="sng" dirty="0" smtClean="0">
                <a:solidFill>
                  <a:srgbClr val="FF0000"/>
                </a:solidFill>
              </a:rPr>
              <a:t>: </a:t>
            </a:r>
            <a:r>
              <a:rPr lang="fr-FR" sz="2200" dirty="0" err="1"/>
              <a:t>A-Le</a:t>
            </a:r>
            <a:r>
              <a:rPr lang="fr-FR" sz="2200" dirty="0"/>
              <a:t> périurbain </a:t>
            </a:r>
            <a:r>
              <a:rPr lang="fr-FR" sz="2200" dirty="0" smtClean="0"/>
              <a:t>: espace lointain, espace d’</a:t>
            </a:r>
            <a:r>
              <a:rPr lang="fr-FR" sz="2200" dirty="0" err="1" smtClean="0"/>
              <a:t>egoisme</a:t>
            </a:r>
            <a:r>
              <a:rPr lang="fr-FR" sz="2200" dirty="0" smtClean="0"/>
              <a:t> ? </a:t>
            </a:r>
            <a:r>
              <a:rPr lang="fr-FR" sz="2200" dirty="0"/>
              <a:t>Cercle environnemental et la périurbanisation : une difficile association ?</a:t>
            </a:r>
            <a:endParaRPr lang="fr-FR" sz="2200" b="1" u="sng" dirty="0">
              <a:solidFill>
                <a:srgbClr val="FF0000"/>
              </a:solidFill>
            </a:endParaRPr>
          </a:p>
        </p:txBody>
      </p:sp>
      <p:pic>
        <p:nvPicPr>
          <p:cNvPr id="7" name="Espace réservé du contenu 6"/>
          <p:cNvPicPr>
            <a:picLocks noGrp="1" noChangeAspect="1"/>
          </p:cNvPicPr>
          <p:nvPr>
            <p:ph idx="1"/>
          </p:nvPr>
        </p:nvPicPr>
        <p:blipFill>
          <a:blip r:embed="rId3" cstate="print">
            <a:lum/>
            <a:alphaModFix/>
          </a:blip>
          <a:srcRect/>
          <a:stretch>
            <a:fillRect/>
          </a:stretch>
        </p:blipFill>
        <p:spPr>
          <a:xfrm>
            <a:off x="5237820" y="1196752"/>
            <a:ext cx="2952328" cy="4759875"/>
          </a:xfrm>
          <a:prstGeom prst="rect">
            <a:avLst/>
          </a:prstGeom>
          <a:noFill/>
          <a:ln>
            <a:noFill/>
          </a:ln>
        </p:spPr>
      </p:pic>
      <p:sp>
        <p:nvSpPr>
          <p:cNvPr id="8" name="Rectangle 7"/>
          <p:cNvSpPr/>
          <p:nvPr/>
        </p:nvSpPr>
        <p:spPr>
          <a:xfrm>
            <a:off x="5508104" y="6093296"/>
            <a:ext cx="2664296" cy="430887"/>
          </a:xfrm>
          <a:prstGeom prst="rect">
            <a:avLst/>
          </a:prstGeom>
        </p:spPr>
        <p:txBody>
          <a:bodyPr wrap="square">
            <a:spAutoFit/>
          </a:bodyPr>
          <a:lstStyle/>
          <a:p>
            <a:pPr lvl="0">
              <a:buNone/>
            </a:pPr>
            <a:r>
              <a:rPr lang="fr-FR" sz="1100" dirty="0">
                <a:latin typeface="" pitchFamily="18"/>
              </a:rPr>
              <a:t>In Perspectives et villes, février 2009, Toulouse aire urbaine.</a:t>
            </a:r>
          </a:p>
        </p:txBody>
      </p:sp>
      <p:pic>
        <p:nvPicPr>
          <p:cNvPr id="3" name="Image 2"/>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83568" y="1552192"/>
            <a:ext cx="3210373" cy="5077534"/>
          </a:xfrm>
          <a:prstGeom prst="rect">
            <a:avLst/>
          </a:prstGeom>
        </p:spPr>
      </p:pic>
      <p:sp>
        <p:nvSpPr>
          <p:cNvPr id="6" name="Rectangle 5"/>
          <p:cNvSpPr/>
          <p:nvPr/>
        </p:nvSpPr>
        <p:spPr>
          <a:xfrm>
            <a:off x="5508104" y="1552192"/>
            <a:ext cx="1440160" cy="295558"/>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5940152" y="1847750"/>
            <a:ext cx="1368152" cy="148929"/>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5292080" y="2564904"/>
            <a:ext cx="1800200" cy="288032"/>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6840252" y="2414592"/>
            <a:ext cx="1116124" cy="146942"/>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5274705" y="3944017"/>
            <a:ext cx="1656184" cy="146942"/>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6840252" y="4365104"/>
            <a:ext cx="1116124" cy="146942"/>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5292080" y="4512046"/>
            <a:ext cx="828092" cy="146942"/>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6228183" y="5013176"/>
            <a:ext cx="639863" cy="290958"/>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5292080" y="5304134"/>
            <a:ext cx="1044116" cy="146942"/>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5292080" y="5451076"/>
            <a:ext cx="1476164" cy="282180"/>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7398314" y="5304134"/>
            <a:ext cx="558062" cy="146942"/>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2288754" y="2065272"/>
            <a:ext cx="1605187" cy="216024"/>
          </a:xfrm>
          <a:prstGeom prst="rect">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683568" y="2272039"/>
            <a:ext cx="1800200" cy="216024"/>
          </a:xfrm>
          <a:prstGeom prst="rect">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732170" y="2820782"/>
            <a:ext cx="2471678" cy="216024"/>
          </a:xfrm>
          <a:prstGeom prst="rect">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2051721" y="3356992"/>
            <a:ext cx="648072" cy="216024"/>
          </a:xfrm>
          <a:prstGeom prst="rect">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2653802" y="4638518"/>
            <a:ext cx="1240139" cy="216024"/>
          </a:xfrm>
          <a:prstGeom prst="rect">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683569" y="4797152"/>
            <a:ext cx="432048" cy="216024"/>
          </a:xfrm>
          <a:prstGeom prst="rect">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989443" y="5196122"/>
            <a:ext cx="1494326" cy="216024"/>
          </a:xfrm>
          <a:prstGeom prst="rect">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3203848" y="5733256"/>
            <a:ext cx="690093" cy="216024"/>
          </a:xfrm>
          <a:prstGeom prst="rect">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732170" y="5944576"/>
            <a:ext cx="1338324" cy="216024"/>
          </a:xfrm>
          <a:prstGeom prst="rect">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0" y="6398893"/>
            <a:ext cx="3024336" cy="461665"/>
          </a:xfrm>
          <a:prstGeom prst="rect">
            <a:avLst/>
          </a:prstGeom>
          <a:solidFill>
            <a:srgbClr val="FFFF00"/>
          </a:solidFill>
        </p:spPr>
        <p:txBody>
          <a:bodyPr wrap="square" rtlCol="0">
            <a:spAutoFit/>
          </a:bodyPr>
          <a:lstStyle/>
          <a:p>
            <a:r>
              <a:rPr lang="fr-FR" sz="1200" dirty="0" smtClean="0"/>
              <a:t>Texte de manuel de Premières Générales, Géographie, Hatier, 2011</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32235006"/>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BIBLIOgraphie</a:t>
            </a:r>
            <a:r>
              <a:rPr lang="fr-FR" dirty="0" smtClean="0"/>
              <a:t> - </a:t>
            </a:r>
            <a:r>
              <a:rPr lang="fr-FR" dirty="0" err="1" smtClean="0"/>
              <a:t>sitographie</a:t>
            </a:r>
            <a:endParaRPr lang="fr-FR" dirty="0"/>
          </a:p>
        </p:txBody>
      </p:sp>
      <p:sp>
        <p:nvSpPr>
          <p:cNvPr id="3" name="Espace réservé du contenu 2"/>
          <p:cNvSpPr>
            <a:spLocks noGrp="1"/>
          </p:cNvSpPr>
          <p:nvPr>
            <p:ph idx="1"/>
          </p:nvPr>
        </p:nvSpPr>
        <p:spPr/>
        <p:txBody>
          <a:bodyPr>
            <a:normAutofit fontScale="92500" lnSpcReduction="20000"/>
          </a:bodyPr>
          <a:lstStyle/>
          <a:p>
            <a:pPr marL="0" indent="0">
              <a:buNone/>
            </a:pPr>
            <a:r>
              <a:rPr lang="fr-FR" sz="2000" dirty="0" smtClean="0"/>
              <a:t>-</a:t>
            </a:r>
            <a:r>
              <a:rPr lang="fr-FR" sz="2000" u="sng" dirty="0" smtClean="0"/>
              <a:t>La France. Une géographie en mouvement</a:t>
            </a:r>
            <a:r>
              <a:rPr lang="fr-FR" sz="2000" dirty="0" smtClean="0"/>
              <a:t>. M.REGHEZZA-ZITT, Documentation Photographique N°8096, Déc 2013</a:t>
            </a:r>
          </a:p>
          <a:p>
            <a:pPr marL="0" indent="0">
              <a:buNone/>
            </a:pPr>
            <a:endParaRPr lang="fr-FR" sz="2000" dirty="0" smtClean="0"/>
          </a:p>
          <a:p>
            <a:pPr marL="0" indent="0">
              <a:buNone/>
            </a:pPr>
            <a:r>
              <a:rPr lang="fr-FR" sz="2000" dirty="0" smtClean="0"/>
              <a:t>-</a:t>
            </a:r>
            <a:r>
              <a:rPr lang="fr-FR" sz="2000" u="sng" dirty="0" smtClean="0"/>
              <a:t>Tous périurbains ! </a:t>
            </a:r>
            <a:r>
              <a:rPr lang="fr-FR" sz="2000" dirty="0" smtClean="0"/>
              <a:t>Collectif. Revue Esprit; Mars-avril 2013</a:t>
            </a:r>
          </a:p>
          <a:p>
            <a:pPr marL="0" indent="0">
              <a:buNone/>
            </a:pPr>
            <a:endParaRPr lang="fr-FR" sz="2000" dirty="0" smtClean="0"/>
          </a:p>
          <a:p>
            <a:pPr marL="0" indent="0">
              <a:buNone/>
            </a:pPr>
            <a:r>
              <a:rPr lang="fr-FR" sz="2000" dirty="0" smtClean="0"/>
              <a:t>-</a:t>
            </a:r>
            <a:r>
              <a:rPr lang="fr-FR" sz="2000" u="sng" dirty="0" smtClean="0"/>
              <a:t>Habiter en périurbain ou réinventer la qualité de la ville</a:t>
            </a:r>
            <a:r>
              <a:rPr lang="fr-FR" sz="2000" dirty="0" smtClean="0"/>
              <a:t>, M.POULOT et C.ARAGAU, https:// hal.archives-ouvertes.fr/hal-00848616, juillet 2013</a:t>
            </a:r>
          </a:p>
          <a:p>
            <a:pPr marL="0" indent="0">
              <a:buNone/>
            </a:pPr>
            <a:endParaRPr lang="fr-FR" sz="2000" dirty="0" smtClean="0"/>
          </a:p>
          <a:p>
            <a:pPr marL="0" indent="0">
              <a:buNone/>
            </a:pPr>
            <a:r>
              <a:rPr lang="fr-FR" sz="2000" dirty="0" smtClean="0"/>
              <a:t>-</a:t>
            </a:r>
            <a:r>
              <a:rPr lang="fr-FR" sz="2000" u="sng" dirty="0" smtClean="0"/>
              <a:t>La France et ses territoires </a:t>
            </a:r>
            <a:r>
              <a:rPr lang="fr-FR" sz="2000" dirty="0" smtClean="0"/>
              <a:t>–Edition 2015. INSEE. Avril 2015</a:t>
            </a:r>
          </a:p>
          <a:p>
            <a:pPr marL="0" indent="0">
              <a:buNone/>
            </a:pPr>
            <a:endParaRPr lang="fr-FR" sz="2000" dirty="0" smtClean="0"/>
          </a:p>
          <a:p>
            <a:pPr marL="0" indent="0">
              <a:buNone/>
            </a:pPr>
            <a:r>
              <a:rPr lang="fr-FR" sz="2000" dirty="0" smtClean="0"/>
              <a:t>-</a:t>
            </a:r>
            <a:r>
              <a:rPr lang="fr-FR" sz="2000" u="sng" dirty="0" smtClean="0"/>
              <a:t>Prospective périurbaine et autre fabrique des territoires</a:t>
            </a:r>
            <a:r>
              <a:rPr lang="fr-FR" sz="2000" dirty="0" smtClean="0"/>
              <a:t>, Territoires 2040, DATAR, Revue d’études et de prospective N°2, deuxième semestre 2010.</a:t>
            </a:r>
          </a:p>
          <a:p>
            <a:pPr marL="0" indent="0">
              <a:buNone/>
            </a:pPr>
            <a:endParaRPr lang="fr-FR" sz="2000" dirty="0" smtClean="0"/>
          </a:p>
          <a:p>
            <a:pPr marL="0" indent="0">
              <a:buNone/>
            </a:pPr>
            <a:r>
              <a:rPr lang="fr-FR" sz="2000" dirty="0"/>
              <a:t>-http://</a:t>
            </a:r>
            <a:r>
              <a:rPr lang="fr-FR" sz="2000" dirty="0" smtClean="0"/>
              <a:t>www.iau-idf.fr/savoir-faire/nos-travaux/edition/habiter-dans-le-periurbain.html. Consulté en janvier 2016.</a:t>
            </a:r>
          </a:p>
          <a:p>
            <a:pPr marL="0" indent="0">
              <a:buNone/>
            </a:pPr>
            <a:endParaRPr lang="fr-FR"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41784440"/>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a:t>Cercle social  : le périurbain est-il synonyme de fragmentation socio-spatiale  ?</a:t>
            </a:r>
          </a:p>
        </p:txBody>
      </p:sp>
      <p:sp>
        <p:nvSpPr>
          <p:cNvPr id="4" name="Espace réservé du texte 2"/>
          <p:cNvSpPr txBox="1">
            <a:spLocks noGrp="1"/>
          </p:cNvSpPr>
          <p:nvPr>
            <p:ph idx="1"/>
          </p:nvPr>
        </p:nvSpPr>
        <p:spPr/>
        <p:txBody>
          <a:bodyPr lIns="0" tIns="0" rIns="0" bIns="0"/>
          <a:lstStyle>
            <a:defPPr marL="432000" lvl="0" indent="-324000" algn="l" rtl="0" hangingPunct="1">
              <a:spcBef>
                <a:spcPts val="0"/>
              </a:spcBef>
              <a:spcAft>
                <a:spcPts val="1417"/>
              </a:spcAft>
              <a:buSzPct val="45000"/>
              <a:buFont typeface="StarSymbol"/>
              <a:buNone/>
              <a:defRPr lang="fr-FR" sz="32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fr-FR" sz="32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fr-FR" sz="24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fr-FR"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fr-FR"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fr-F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fr-F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fr-F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fr-F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fr-FR" sz="2000" b="0" i="0" u="none" strike="noStrike" kern="1200" spc="0">
                <a:ln>
                  <a:noFill/>
                </a:ln>
                <a:solidFill>
                  <a:srgbClr val="000000"/>
                </a:solidFill>
                <a:latin typeface="Calibri"/>
                <a:ea typeface="Microsoft YaHei" pitchFamily="2"/>
                <a:cs typeface="Mangal" pitchFamily="2"/>
              </a:defRPr>
            </a:lvl9pPr>
          </a:lstStyle>
          <a:p>
            <a:pPr lvl="0">
              <a:buNone/>
            </a:pPr>
            <a:r>
              <a:rPr lang="fr-FR" sz="2200" dirty="0">
                <a:latin typeface="Calibri" pitchFamily="18"/>
              </a:rPr>
              <a:t>Résultats par commune (Elections régionales 2015 – 1er tour) – Source  : francetvinfo.fr</a:t>
            </a:r>
          </a:p>
          <a:p>
            <a:pPr lvl="0">
              <a:buNone/>
            </a:pPr>
            <a:endParaRPr lang="fr-FR" sz="2200" dirty="0">
              <a:latin typeface="Calibri" pitchFamily="18"/>
            </a:endParaRPr>
          </a:p>
          <a:p>
            <a:pPr lvl="0">
              <a:buNone/>
            </a:pPr>
            <a:endParaRPr lang="fr-FR" sz="2200" dirty="0">
              <a:latin typeface="Calibri" pitchFamily="18"/>
            </a:endParaRPr>
          </a:p>
          <a:p>
            <a:pPr lvl="0">
              <a:buNone/>
            </a:pPr>
            <a:endParaRPr lang="fr-FR" dirty="0">
              <a:latin typeface="Calibri" pitchFamily="18"/>
            </a:endParaRPr>
          </a:p>
        </p:txBody>
      </p:sp>
      <p:pic>
        <p:nvPicPr>
          <p:cNvPr id="5" name="Image 4"/>
          <p:cNvPicPr>
            <a:picLocks noChangeAspect="1"/>
          </p:cNvPicPr>
          <p:nvPr/>
        </p:nvPicPr>
        <p:blipFill>
          <a:blip r:embed="rId2" cstate="print">
            <a:lum/>
            <a:alphaModFix/>
          </a:blip>
          <a:srcRect/>
          <a:stretch>
            <a:fillRect/>
          </a:stretch>
        </p:blipFill>
        <p:spPr>
          <a:xfrm>
            <a:off x="503999" y="2448000"/>
            <a:ext cx="8248680" cy="3886200"/>
          </a:xfrm>
          <a:prstGeom prst="rect">
            <a:avLst/>
          </a:prstGeom>
          <a:noFill/>
          <a:ln>
            <a:noFill/>
          </a:ln>
        </p:spPr>
      </p:pic>
      <p:sp>
        <p:nvSpPr>
          <p:cNvPr id="6" name="Rectangle 5"/>
          <p:cNvSpPr/>
          <p:nvPr/>
        </p:nvSpPr>
        <p:spPr>
          <a:xfrm>
            <a:off x="683567" y="4725144"/>
            <a:ext cx="7848873" cy="360040"/>
          </a:xfrm>
          <a:prstGeom prst="rect">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94932364"/>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4"/>
          <p:cNvPicPr>
            <a:picLocks noGrp="1" noChangeAspect="1"/>
          </p:cNvPicPr>
          <p:nvPr>
            <p:ph idx="1"/>
          </p:nvPr>
        </p:nvPicPr>
        <p:blipFill>
          <a:blip r:embed="rId2" cstate="print">
            <a:lum/>
            <a:alphaModFix/>
          </a:blip>
          <a:srcRect/>
          <a:stretch>
            <a:fillRect/>
          </a:stretch>
        </p:blipFill>
        <p:spPr>
          <a:xfrm>
            <a:off x="251520" y="1916832"/>
            <a:ext cx="3966474" cy="2880320"/>
          </a:xfrm>
          <a:prstGeom prst="rect">
            <a:avLst/>
          </a:prstGeom>
          <a:noFill/>
          <a:ln>
            <a:noFill/>
          </a:ln>
        </p:spPr>
      </p:pic>
      <p:sp>
        <p:nvSpPr>
          <p:cNvPr id="5" name="Rectangle 4"/>
          <p:cNvSpPr/>
          <p:nvPr/>
        </p:nvSpPr>
        <p:spPr>
          <a:xfrm>
            <a:off x="251520" y="4941168"/>
            <a:ext cx="4032448" cy="738664"/>
          </a:xfrm>
          <a:prstGeom prst="rect">
            <a:avLst/>
          </a:prstGeom>
        </p:spPr>
        <p:txBody>
          <a:bodyPr wrap="square">
            <a:spAutoFit/>
          </a:bodyPr>
          <a:lstStyle/>
          <a:p>
            <a:pPr lvl="0">
              <a:buNone/>
            </a:pPr>
            <a:r>
              <a:rPr lang="fr-FR" sz="1400" u="sng" dirty="0">
                <a:latin typeface="" pitchFamily="18"/>
              </a:rPr>
              <a:t>source</a:t>
            </a:r>
            <a:r>
              <a:rPr lang="fr-FR" sz="1400" dirty="0">
                <a:latin typeface="" pitchFamily="18"/>
              </a:rPr>
              <a:t>  : infographie Le Figaro – Etude de l'IFOP.</a:t>
            </a:r>
          </a:p>
          <a:p>
            <a:pPr lvl="0">
              <a:buNone/>
            </a:pPr>
            <a:r>
              <a:rPr lang="fr-FR" sz="1400" dirty="0">
                <a:latin typeface="" pitchFamily="18"/>
              </a:rPr>
              <a:t>1er tour de l'élection présidentielle 2012</a:t>
            </a:r>
            <a:endParaRPr lang="fr-FR" sz="1400" dirty="0"/>
          </a:p>
        </p:txBody>
      </p:sp>
      <p:pic>
        <p:nvPicPr>
          <p:cNvPr id="5122" name="Picture 2" descr="F:\1ère G\doc photo la france\DP 8096_France_carte-vote-front-national-2012.jpg"/>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355976" y="1196752"/>
            <a:ext cx="4578350" cy="535781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60668312"/>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1400" dirty="0"/>
              <a:t>La géographie électorale du périurbain : une question en débat</a:t>
            </a:r>
            <a:br>
              <a:rPr lang="fr-FR" sz="1400" dirty="0"/>
            </a:br>
            <a:r>
              <a:rPr lang="fr-FR" sz="1400" dirty="0"/>
              <a:t>ou </a:t>
            </a:r>
            <a:r>
              <a:rPr lang="fr-FR" sz="1400" i="1" dirty="0"/>
              <a:t>Le pavillon et l'isoloir</a:t>
            </a:r>
            <a:r>
              <a:rPr lang="fr-FR" sz="1400" dirty="0"/>
              <a:t> (Jean Rivière, 2009)</a:t>
            </a:r>
            <a:br>
              <a:rPr lang="fr-FR" sz="1400" dirty="0"/>
            </a:br>
            <a:r>
              <a:rPr lang="fr-FR" sz="1400" dirty="0"/>
              <a:t>Vivre en zone périurbaine pousse-t-il à plus voter pour le Front national et les partis </a:t>
            </a:r>
            <a:r>
              <a:rPr lang="fr-FR" sz="1400" dirty="0" err="1"/>
              <a:t>anti-système</a:t>
            </a:r>
            <a:r>
              <a:rPr lang="fr-FR" sz="1400" dirty="0"/>
              <a:t>? Divisés, les chercheurs émettent des hypothèses.</a:t>
            </a:r>
          </a:p>
        </p:txBody>
      </p:sp>
      <p:sp>
        <p:nvSpPr>
          <p:cNvPr id="3" name="Espace réservé du contenu 2"/>
          <p:cNvSpPr>
            <a:spLocks noGrp="1"/>
          </p:cNvSpPr>
          <p:nvPr>
            <p:ph idx="1"/>
          </p:nvPr>
        </p:nvSpPr>
        <p:spPr>
          <a:xfrm>
            <a:off x="304800" y="1554162"/>
            <a:ext cx="3691136" cy="4899174"/>
          </a:xfrm>
        </p:spPr>
        <p:style>
          <a:lnRef idx="2">
            <a:schemeClr val="dk1"/>
          </a:lnRef>
          <a:fillRef idx="1">
            <a:schemeClr val="lt1"/>
          </a:fillRef>
          <a:effectRef idx="0">
            <a:schemeClr val="dk1"/>
          </a:effectRef>
          <a:fontRef idx="minor">
            <a:schemeClr val="dk1"/>
          </a:fontRef>
        </p:style>
        <p:txBody>
          <a:bodyPr>
            <a:normAutofit lnSpcReduction="10000"/>
          </a:bodyPr>
          <a:lstStyle/>
          <a:p>
            <a:pPr lvl="0" algn="just">
              <a:lnSpc>
                <a:spcPct val="120000"/>
              </a:lnSpc>
              <a:spcBef>
                <a:spcPts val="0"/>
              </a:spcBef>
              <a:buNone/>
            </a:pPr>
            <a:r>
              <a:rPr lang="fr-FR" sz="1600" b="1" dirty="0"/>
              <a:t>Le lien est évident : J. </a:t>
            </a:r>
            <a:r>
              <a:rPr lang="fr-FR" sz="1600" b="1" dirty="0" smtClean="0"/>
              <a:t>Lévy</a:t>
            </a:r>
          </a:p>
          <a:p>
            <a:pPr lvl="0" algn="just">
              <a:lnSpc>
                <a:spcPct val="120000"/>
              </a:lnSpc>
              <a:spcBef>
                <a:spcPts val="0"/>
              </a:spcBef>
              <a:buNone/>
            </a:pPr>
            <a:endParaRPr lang="fr-FR" sz="1200" dirty="0"/>
          </a:p>
          <a:p>
            <a:pPr marL="0" lvl="0" indent="0" algn="just">
              <a:lnSpc>
                <a:spcPct val="120000"/>
              </a:lnSpc>
              <a:spcBef>
                <a:spcPts val="0"/>
              </a:spcBef>
              <a:buNone/>
            </a:pPr>
            <a:r>
              <a:rPr lang="fr-FR" sz="1200" dirty="0"/>
              <a:t>« «Ce </a:t>
            </a:r>
            <a:r>
              <a:rPr lang="fr-FR" sz="1200" dirty="0" err="1"/>
              <a:t>survote</a:t>
            </a:r>
            <a:r>
              <a:rPr lang="fr-FR" sz="1200" dirty="0"/>
              <a:t> pour l’extrême droite dans le périurbain s’est accru à cette dernière élection. Le fait est encore plus net puisqu’inversement les villes-centre et leurs banlieues ont moins voté pour le FN que les fois précédentes», nous explique Jacques Lévy. «Ce qui fait le plus clivage ça n’est pas l’âge, ça n’est pas le sexe, ça n’est pas l’appartenance sociale, mais la localisation</a:t>
            </a:r>
            <a:r>
              <a:rPr lang="fr-FR" sz="1200" dirty="0" smtClean="0"/>
              <a:t>».</a:t>
            </a:r>
          </a:p>
          <a:p>
            <a:pPr marL="0" lvl="0" indent="0" algn="just">
              <a:lnSpc>
                <a:spcPct val="120000"/>
              </a:lnSpc>
              <a:spcBef>
                <a:spcPts val="0"/>
              </a:spcBef>
              <a:buNone/>
            </a:pPr>
            <a:endParaRPr lang="fr-FR" sz="1200" dirty="0"/>
          </a:p>
          <a:p>
            <a:pPr marL="0" lvl="0" indent="0" algn="just">
              <a:lnSpc>
                <a:spcPct val="120000"/>
              </a:lnSpc>
              <a:spcBef>
                <a:spcPts val="0"/>
              </a:spcBef>
              <a:buNone/>
            </a:pPr>
            <a:r>
              <a:rPr lang="fr-FR" sz="1200" dirty="0"/>
              <a:t>«Le quartier périurbain de maisons individuelles est le contraire de l’immeuble haussmannien, il regroupe des gens similaires au plan socioéconomique», résume le chercheur</a:t>
            </a:r>
            <a:r>
              <a:rPr lang="fr-FR" sz="1200" dirty="0" smtClean="0"/>
              <a:t>.</a:t>
            </a:r>
          </a:p>
          <a:p>
            <a:pPr marL="0" lvl="0" indent="0" algn="just">
              <a:lnSpc>
                <a:spcPct val="120000"/>
              </a:lnSpc>
              <a:spcBef>
                <a:spcPts val="0"/>
              </a:spcBef>
              <a:buNone/>
            </a:pPr>
            <a:endParaRPr lang="fr-FR" sz="1200" dirty="0"/>
          </a:p>
          <a:p>
            <a:pPr marL="0" lvl="0" indent="0" algn="just">
              <a:lnSpc>
                <a:spcPct val="120000"/>
              </a:lnSpc>
              <a:spcBef>
                <a:spcPts val="0"/>
              </a:spcBef>
              <a:buNone/>
            </a:pPr>
            <a:r>
              <a:rPr lang="fr-FR" sz="1200" dirty="0"/>
              <a:t>«La France se présente ainsi comme un ensemble d’aires urbaines, différenciées dans leur espace interne mais très similaires entre elles», écrit-il. «Les grandes oppositions régionales n’ont pas totalement disparu mais elles pèsent d’un poids affaibli par rapport aux gradients d’urbanité</a:t>
            </a:r>
            <a:r>
              <a:rPr lang="fr-FR" sz="1200" dirty="0" smtClean="0"/>
              <a:t>.»</a:t>
            </a:r>
          </a:p>
          <a:p>
            <a:pPr marL="0" lvl="0" indent="0" algn="r">
              <a:lnSpc>
                <a:spcPct val="120000"/>
              </a:lnSpc>
              <a:spcBef>
                <a:spcPts val="0"/>
              </a:spcBef>
              <a:buNone/>
            </a:pPr>
            <a:r>
              <a:rPr lang="fr-FR" sz="1200" dirty="0" smtClean="0"/>
              <a:t>Slate.fr, 30 mai 2012</a:t>
            </a:r>
            <a:endParaRPr lang="fr-FR" sz="1200" dirty="0"/>
          </a:p>
        </p:txBody>
      </p:sp>
      <p:sp>
        <p:nvSpPr>
          <p:cNvPr id="4" name="Espace réservé du texte 3"/>
          <p:cNvSpPr txBox="1">
            <a:spLocks/>
          </p:cNvSpPr>
          <p:nvPr/>
        </p:nvSpPr>
        <p:spPr>
          <a:xfrm>
            <a:off x="4283968" y="1412776"/>
            <a:ext cx="4680520" cy="5146920"/>
          </a:xfrm>
          <a:prstGeom prst="rect">
            <a:avLst/>
          </a:prstGeom>
        </p:spPr>
        <p:style>
          <a:lnRef idx="2">
            <a:schemeClr val="dk1"/>
          </a:lnRef>
          <a:fillRef idx="1">
            <a:schemeClr val="lt1"/>
          </a:fillRef>
          <a:effectRef idx="0">
            <a:schemeClr val="dk1"/>
          </a:effectRef>
          <a:fontRef idx="minor">
            <a:schemeClr val="dk1"/>
          </a:fontRef>
        </p:style>
        <p:txBody>
          <a:bodyPr vert="horz" lIns="0" tIns="0" rIns="0" bIns="0">
            <a:normAutofit/>
          </a:bodyPr>
          <a:lstStyle>
            <a:defPPr marL="432000" lvl="0" indent="-324000" algn="l" rtl="0" hangingPunct="1">
              <a:spcBef>
                <a:spcPts val="0"/>
              </a:spcBef>
              <a:spcAft>
                <a:spcPts val="1417"/>
              </a:spcAft>
              <a:buSzPct val="45000"/>
              <a:buFont typeface="StarSymbol"/>
              <a:buNone/>
              <a:defRPr lang="fr-FR" sz="3200" b="0" i="0" u="none" strike="noStrike" kern="1200" spc="0">
                <a:ln>
                  <a:noFill/>
                </a:ln>
                <a:solidFill>
                  <a:srgbClr val="000000"/>
                </a:solidFill>
                <a:latin typeface="Calibri"/>
                <a:ea typeface="Microsoft YaHei" pitchFamily="2"/>
                <a:cs typeface="Mangal" pitchFamily="2"/>
              </a:defRPr>
            </a:defPPr>
            <a:lvl1pPr marL="432000" lvl="0" indent="-324000" algn="l" rtl="0" eaLnBrk="1" latinLnBrk="0" hangingPunct="1">
              <a:spcBef>
                <a:spcPts val="0"/>
              </a:spcBef>
              <a:spcAft>
                <a:spcPts val="1417"/>
              </a:spcAft>
              <a:buClr>
                <a:schemeClr val="accent1"/>
              </a:buClr>
              <a:buSzPct val="45000"/>
              <a:buFont typeface="StarSymbol"/>
              <a:buChar char="●"/>
              <a:defRPr kumimoji="0" lang="fr-FR" sz="3200" b="0" i="0" u="none" strike="noStrike" kern="1200" spc="0">
                <a:ln>
                  <a:noFill/>
                </a:ln>
                <a:solidFill>
                  <a:srgbClr val="000000"/>
                </a:solidFill>
                <a:latin typeface="Calibri"/>
                <a:ea typeface="Microsoft YaHei" pitchFamily="2"/>
                <a:cs typeface="Mangal" pitchFamily="2"/>
              </a:defRPr>
            </a:lvl1pPr>
            <a:lvl2pPr marL="864000" lvl="1" indent="-324000" algn="l" rtl="0" eaLnBrk="1" latinLnBrk="0" hangingPunct="1">
              <a:spcBef>
                <a:spcPts val="0"/>
              </a:spcBef>
              <a:spcAft>
                <a:spcPts val="1134"/>
              </a:spcAft>
              <a:buClr>
                <a:schemeClr val="accent1"/>
              </a:buClr>
              <a:buSzPct val="75000"/>
              <a:buFont typeface="StarSymbol"/>
              <a:buChar char="–"/>
              <a:defRPr kumimoji="0" lang="fr-FR" sz="2400" b="0" i="0" u="none" strike="noStrike" kern="1200" spc="0">
                <a:ln>
                  <a:noFill/>
                </a:ln>
                <a:solidFill>
                  <a:srgbClr val="000000"/>
                </a:solidFill>
                <a:latin typeface="Calibri"/>
                <a:ea typeface="Microsoft YaHei" pitchFamily="2"/>
                <a:cs typeface="Mangal" pitchFamily="2"/>
              </a:defRPr>
            </a:lvl2pPr>
            <a:lvl3pPr marL="1295999" lvl="2" indent="-288000" algn="l" rtl="0" eaLnBrk="1" latinLnBrk="0" hangingPunct="1">
              <a:spcBef>
                <a:spcPts val="0"/>
              </a:spcBef>
              <a:spcAft>
                <a:spcPts val="850"/>
              </a:spcAft>
              <a:buClr>
                <a:schemeClr val="accent1"/>
              </a:buClr>
              <a:buSzPct val="45000"/>
              <a:buFont typeface="StarSymbol"/>
              <a:buChar char="●"/>
              <a:defRPr kumimoji="0" lang="fr-FR" sz="2000" b="0" i="0" u="none" strike="noStrike" kern="1200" spc="0">
                <a:ln>
                  <a:noFill/>
                </a:ln>
                <a:solidFill>
                  <a:srgbClr val="000000"/>
                </a:solidFill>
                <a:latin typeface="Calibri"/>
                <a:ea typeface="Microsoft YaHei" pitchFamily="2"/>
                <a:cs typeface="Mangal" pitchFamily="2"/>
              </a:defRPr>
            </a:lvl3pPr>
            <a:lvl4pPr marL="1728000" lvl="3" indent="-216000" algn="l" rtl="0" eaLnBrk="1" latinLnBrk="0" hangingPunct="1">
              <a:spcBef>
                <a:spcPts val="0"/>
              </a:spcBef>
              <a:spcAft>
                <a:spcPts val="567"/>
              </a:spcAft>
              <a:buClr>
                <a:schemeClr val="accent1"/>
              </a:buClr>
              <a:buSzPct val="75000"/>
              <a:buFont typeface="StarSymbol"/>
              <a:buChar char="–"/>
              <a:defRPr kumimoji="0" lang="fr-FR" sz="2000" b="0" i="0" u="none" strike="noStrike" kern="1200" spc="0">
                <a:ln>
                  <a:noFill/>
                </a:ln>
                <a:solidFill>
                  <a:srgbClr val="000000"/>
                </a:solidFill>
                <a:latin typeface="Calibri"/>
                <a:ea typeface="Microsoft YaHei" pitchFamily="2"/>
                <a:cs typeface="Mangal" pitchFamily="2"/>
              </a:defRPr>
            </a:lvl4pPr>
            <a:lvl5pPr marL="2160000" lvl="4" indent="-216000" algn="l" rtl="0" eaLnBrk="1" latinLnBrk="0" hangingPunct="1">
              <a:spcBef>
                <a:spcPts val="0"/>
              </a:spcBef>
              <a:spcAft>
                <a:spcPts val="283"/>
              </a:spcAft>
              <a:buClr>
                <a:schemeClr val="accent1"/>
              </a:buClr>
              <a:buSzPct val="45000"/>
              <a:buFont typeface="StarSymbol"/>
              <a:buChar char="●"/>
              <a:defRPr kumimoji="0" lang="fr-FR" sz="2000" b="0" i="0" u="none" strike="noStrike" kern="1200" spc="0">
                <a:ln>
                  <a:noFill/>
                </a:ln>
                <a:solidFill>
                  <a:srgbClr val="000000"/>
                </a:solidFill>
                <a:latin typeface="Calibri"/>
                <a:ea typeface="Microsoft YaHei" pitchFamily="2"/>
                <a:cs typeface="Mangal" pitchFamily="2"/>
              </a:defRPr>
            </a:lvl5pPr>
            <a:lvl6pPr marL="2592000" lvl="5" indent="-216000" algn="l" rtl="0" eaLnBrk="1" latinLnBrk="0" hangingPunct="1">
              <a:spcBef>
                <a:spcPts val="0"/>
              </a:spcBef>
              <a:spcAft>
                <a:spcPts val="283"/>
              </a:spcAft>
              <a:buClr>
                <a:schemeClr val="accent1"/>
              </a:buClr>
              <a:buSzPct val="45000"/>
              <a:buFont typeface="StarSymbol"/>
              <a:buChar char="●"/>
              <a:defRPr kumimoji="0" lang="fr-FR" sz="2000" b="0" i="0" u="none" strike="noStrike" kern="1200" spc="0">
                <a:ln>
                  <a:noFill/>
                </a:ln>
                <a:solidFill>
                  <a:srgbClr val="000000"/>
                </a:solidFill>
                <a:latin typeface="Calibri"/>
                <a:ea typeface="Microsoft YaHei" pitchFamily="2"/>
                <a:cs typeface="Mangal" pitchFamily="2"/>
              </a:defRPr>
            </a:lvl6pPr>
            <a:lvl7pPr marL="3024000" lvl="6" indent="-216000" algn="l" rtl="0" eaLnBrk="1" latinLnBrk="0" hangingPunct="1">
              <a:spcBef>
                <a:spcPts val="0"/>
              </a:spcBef>
              <a:spcAft>
                <a:spcPts val="283"/>
              </a:spcAft>
              <a:buClr>
                <a:schemeClr val="accent1"/>
              </a:buClr>
              <a:buSzPct val="45000"/>
              <a:buFont typeface="StarSymbol"/>
              <a:buChar char="●"/>
              <a:defRPr kumimoji="0" lang="fr-FR" sz="2000" b="0" i="0" u="none" strike="noStrike" kern="1200" spc="0">
                <a:ln>
                  <a:noFill/>
                </a:ln>
                <a:solidFill>
                  <a:srgbClr val="000000"/>
                </a:solidFill>
                <a:latin typeface="Calibri"/>
                <a:ea typeface="Microsoft YaHei" pitchFamily="2"/>
                <a:cs typeface="Mangal" pitchFamily="2"/>
              </a:defRPr>
            </a:lvl7pPr>
            <a:lvl8pPr marL="3456000" lvl="7" indent="-216000" algn="l" rtl="0" eaLnBrk="1" latinLnBrk="0" hangingPunct="1">
              <a:spcBef>
                <a:spcPts val="0"/>
              </a:spcBef>
              <a:spcAft>
                <a:spcPts val="283"/>
              </a:spcAft>
              <a:buClr>
                <a:schemeClr val="accent1"/>
              </a:buClr>
              <a:buSzPct val="45000"/>
              <a:buFont typeface="StarSymbol"/>
              <a:buChar char="●"/>
              <a:defRPr kumimoji="0" lang="fr-FR" sz="2000" b="0" i="0" u="none" strike="noStrike" kern="1200" spc="0" baseline="0">
                <a:ln>
                  <a:noFill/>
                </a:ln>
                <a:solidFill>
                  <a:srgbClr val="000000"/>
                </a:solidFill>
                <a:latin typeface="Calibri"/>
                <a:ea typeface="Microsoft YaHei" pitchFamily="2"/>
                <a:cs typeface="Mangal" pitchFamily="2"/>
              </a:defRPr>
            </a:lvl8pPr>
            <a:lvl9pPr marL="3887999" lvl="8" indent="-216000" algn="l" rtl="0" eaLnBrk="1" latinLnBrk="0" hangingPunct="1">
              <a:spcBef>
                <a:spcPts val="0"/>
              </a:spcBef>
              <a:spcAft>
                <a:spcPts val="283"/>
              </a:spcAft>
              <a:buClr>
                <a:schemeClr val="accent1"/>
              </a:buClr>
              <a:buSzPct val="45000"/>
              <a:buFont typeface="StarSymbol"/>
              <a:buChar char="●"/>
              <a:defRPr kumimoji="0" lang="fr-FR" sz="2000" b="0" i="0" u="none" strike="noStrike" kern="1200" spc="0" baseline="0">
                <a:ln>
                  <a:noFill/>
                </a:ln>
                <a:solidFill>
                  <a:srgbClr val="000000"/>
                </a:solidFill>
                <a:latin typeface="Calibri"/>
                <a:ea typeface="Microsoft YaHei" pitchFamily="2"/>
                <a:cs typeface="Mangal" pitchFamily="2"/>
              </a:defRPr>
            </a:lvl9pPr>
          </a:lstStyle>
          <a:p>
            <a:pPr>
              <a:buFont typeface="StarSymbol"/>
              <a:buNone/>
            </a:pPr>
            <a:r>
              <a:rPr lang="fr-FR" sz="1600" b="1" dirty="0" smtClean="0">
                <a:latin typeface="+mn-lt"/>
              </a:rPr>
              <a:t>Ce lien est contestable : </a:t>
            </a:r>
            <a:r>
              <a:rPr lang="fr-FR" sz="1600" b="1" dirty="0" err="1" smtClean="0">
                <a:latin typeface="+mn-lt"/>
              </a:rPr>
              <a:t>Eric</a:t>
            </a:r>
            <a:r>
              <a:rPr lang="fr-FR" sz="1600" b="1" dirty="0" smtClean="0">
                <a:latin typeface="+mn-lt"/>
              </a:rPr>
              <a:t> Charmes</a:t>
            </a:r>
          </a:p>
          <a:p>
            <a:pPr marL="108000" indent="0">
              <a:buNone/>
            </a:pPr>
            <a:r>
              <a:rPr lang="fr-FR" sz="1300" dirty="0" smtClean="0">
                <a:latin typeface="+mn-lt"/>
              </a:rPr>
              <a:t>« Les territoires périurbains sont trop vastes et trop variés pour être réduits à un vote. Ainsi, la couronne périurbaine de Paris compte à elle-seule 1385 communes ! Dans cet ensemble, les votes sont très divers, reflet d'un peuplement lui-même très varié. (…) Le périurbain n'est pas uniquement peuplé de ménages modestes ou en difficulté.</a:t>
            </a:r>
          </a:p>
          <a:p>
            <a:pPr marL="108000" indent="0">
              <a:buNone/>
            </a:pPr>
            <a:r>
              <a:rPr lang="fr-FR" sz="1300" dirty="0" smtClean="0">
                <a:latin typeface="+mn-lt"/>
              </a:rPr>
              <a:t>« Beaucoup de ménages aisés sont attirés par les nombreuses communes périurbaines qui offrent une bonne accessibilité à des emplois, tout en proposant un cadre de vie villageois, avec une faible densité et beaucoup de verdure (près de 9 communes périurbaines sur 10 ont moins de 2000 habitants). Et les habitants de ces communes ne votent pas en masse pour le Front national. »</a:t>
            </a:r>
          </a:p>
          <a:p>
            <a:pPr marL="108000" indent="0">
              <a:buNone/>
            </a:pPr>
            <a:r>
              <a:rPr lang="fr-FR" sz="1300" dirty="0" smtClean="0">
                <a:latin typeface="+mn-lt"/>
              </a:rPr>
              <a:t>« Le vote Front national n'exprime pas un malaise périurbain. Le périurbain n'est pas un espace en lui-même pathologique. Il y a surtout un problème avec un système de production de logements qui pousse des familles modestes dans des petites communes excentrées généralement mal équipées et très mal desservies par les transports en commun. »</a:t>
            </a:r>
          </a:p>
          <a:p>
            <a:pPr marL="108000" indent="0" algn="r">
              <a:buNone/>
            </a:pPr>
            <a:r>
              <a:rPr lang="fr-FR" sz="1300" dirty="0" smtClean="0">
                <a:latin typeface="+mn-lt"/>
              </a:rPr>
              <a:t>Huffingtonpost.fr, 18 décembre 2014</a:t>
            </a:r>
            <a:endParaRPr lang="fr-FR" sz="1300" dirty="0">
              <a:latin typeface="+mn-lt"/>
            </a:endParaRPr>
          </a:p>
        </p:txBody>
      </p:sp>
      <p:sp>
        <p:nvSpPr>
          <p:cNvPr id="6" name="Rectangle 5"/>
          <p:cNvSpPr/>
          <p:nvPr/>
        </p:nvSpPr>
        <p:spPr>
          <a:xfrm>
            <a:off x="1605304" y="2099237"/>
            <a:ext cx="1100944" cy="216024"/>
          </a:xfrm>
          <a:prstGeom prst="rect">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3101190" y="2096852"/>
            <a:ext cx="864096" cy="216024"/>
          </a:xfrm>
          <a:prstGeom prst="rect">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362109" y="3090429"/>
            <a:ext cx="1008111" cy="216024"/>
          </a:xfrm>
          <a:prstGeom prst="rect">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323529" y="3473388"/>
            <a:ext cx="1008111" cy="216024"/>
          </a:xfrm>
          <a:prstGeom prst="rect">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590737" y="3878224"/>
            <a:ext cx="1244959" cy="216024"/>
          </a:xfrm>
          <a:prstGeom prst="rect">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p>
        </p:txBody>
      </p:sp>
      <p:sp>
        <p:nvSpPr>
          <p:cNvPr id="11" name="Rectangle 10"/>
          <p:cNvSpPr/>
          <p:nvPr/>
        </p:nvSpPr>
        <p:spPr>
          <a:xfrm>
            <a:off x="401628" y="4106262"/>
            <a:ext cx="2730212" cy="216024"/>
          </a:xfrm>
          <a:prstGeom prst="rect">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1141210" y="5949280"/>
            <a:ext cx="1414566" cy="216024"/>
          </a:xfrm>
          <a:prstGeom prst="rect">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6624228" y="1865920"/>
            <a:ext cx="1838640" cy="188640"/>
          </a:xfrm>
          <a:prstGeom prst="rect">
            <a:avLst/>
          </a:prstGeom>
          <a:solidFill>
            <a:srgbClr val="FF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4283968" y="2492896"/>
            <a:ext cx="1656184" cy="188640"/>
          </a:xfrm>
          <a:prstGeom prst="rect">
            <a:avLst/>
          </a:prstGeom>
          <a:solidFill>
            <a:srgbClr val="FF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6640990" y="2414614"/>
            <a:ext cx="1009330" cy="266921"/>
          </a:xfrm>
          <a:prstGeom prst="rect">
            <a:avLst/>
          </a:prstGeom>
          <a:solidFill>
            <a:srgbClr val="FF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8244408" y="2461638"/>
            <a:ext cx="720080" cy="188640"/>
          </a:xfrm>
          <a:prstGeom prst="rect">
            <a:avLst/>
          </a:prstGeom>
          <a:solidFill>
            <a:srgbClr val="FF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4427984" y="3212976"/>
            <a:ext cx="2018660" cy="188640"/>
          </a:xfrm>
          <a:prstGeom prst="rect">
            <a:avLst/>
          </a:prstGeom>
          <a:solidFill>
            <a:srgbClr val="FF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6374348" y="4198782"/>
            <a:ext cx="2374116" cy="188640"/>
          </a:xfrm>
          <a:prstGeom prst="rect">
            <a:avLst/>
          </a:prstGeom>
          <a:solidFill>
            <a:srgbClr val="FF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4290500" y="4387422"/>
            <a:ext cx="1146814" cy="188640"/>
          </a:xfrm>
          <a:prstGeom prst="rect">
            <a:avLst/>
          </a:prstGeom>
          <a:solidFill>
            <a:srgbClr val="FF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4453212" y="4797152"/>
            <a:ext cx="4009656" cy="188640"/>
          </a:xfrm>
          <a:prstGeom prst="rect">
            <a:avLst/>
          </a:prstGeom>
          <a:solidFill>
            <a:srgbClr val="FF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5448710" y="4985792"/>
            <a:ext cx="3014158" cy="188640"/>
          </a:xfrm>
          <a:prstGeom prst="rect">
            <a:avLst/>
          </a:prstGeom>
          <a:solidFill>
            <a:srgbClr val="FF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5428915" y="5373216"/>
            <a:ext cx="2018660" cy="188640"/>
          </a:xfrm>
          <a:prstGeom prst="rect">
            <a:avLst/>
          </a:prstGeom>
          <a:solidFill>
            <a:srgbClr val="FF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86618008"/>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037071"/>
            <a:ext cx="8964487" cy="5328592"/>
          </a:xfrm>
          <a:noFill/>
        </p:spPr>
        <p:txBody>
          <a:bodyPr>
            <a:normAutofit fontScale="25000" lnSpcReduction="20000"/>
          </a:bodyPr>
          <a:lstStyle/>
          <a:p>
            <a:pPr marL="0" indent="0">
              <a:buNone/>
            </a:pPr>
            <a:r>
              <a:rPr lang="fr-FR" sz="4400" dirty="0"/>
              <a:t> </a:t>
            </a:r>
            <a:r>
              <a:rPr lang="fr-FR" sz="4400" b="1" dirty="0" smtClean="0"/>
              <a:t>«</a:t>
            </a:r>
            <a:r>
              <a:rPr lang="fr-FR" sz="4400" b="1" dirty="0"/>
              <a:t> Pour la première fois depuis de nombreuses années, les distances quotidiennes parcourues dans le périurbain se stabilisent. Avec le temps, les différences de modes de vie entre les habitants du périurbain et les autres s’estompent. De plus en plus nombreux, les natifs maitrisent le territoire, de leur côté les nouveaux arrivants l’apprivoisent, explorent ses ressources, dénichent les bonnes adresses, profitent des activités culturelles et tissent des relations sociales. Le territoire devenu familier, les déplacements quotidiens ou de loisirs tendent à davantage de proximité.</a:t>
            </a:r>
            <a:r>
              <a:rPr lang="fr-FR" sz="4400" dirty="0"/>
              <a:t> </a:t>
            </a:r>
          </a:p>
          <a:p>
            <a:pPr marL="0" indent="0" algn="just">
              <a:lnSpc>
                <a:spcPct val="120000"/>
              </a:lnSpc>
              <a:spcBef>
                <a:spcPts val="0"/>
              </a:spcBef>
              <a:buNone/>
            </a:pPr>
            <a:r>
              <a:rPr lang="fr-FR" sz="4400" dirty="0"/>
              <a:t> </a:t>
            </a:r>
            <a:r>
              <a:rPr lang="fr-FR" sz="4400" dirty="0" smtClean="0"/>
              <a:t>Un </a:t>
            </a:r>
            <a:r>
              <a:rPr lang="fr-FR" sz="4400" dirty="0"/>
              <a:t>des clichés attachés aux périurbains est celui du navetteur épuisé par les trajets quotidiens, pour se rendre à son travail, pour faire ses courses ou pour sortir. Or, à bien y regarder, les différences de pratiques de mobilité des périurbains avec les autres franciliens tendent à s’effacer.</a:t>
            </a:r>
          </a:p>
          <a:p>
            <a:pPr marL="0" indent="0" algn="just">
              <a:lnSpc>
                <a:spcPct val="120000"/>
              </a:lnSpc>
              <a:spcBef>
                <a:spcPts val="0"/>
              </a:spcBef>
              <a:buNone/>
            </a:pPr>
            <a:r>
              <a:rPr lang="fr-FR" sz="4400" b="1" dirty="0"/>
              <a:t>Le périurbain lève le pied</a:t>
            </a:r>
            <a:endParaRPr lang="fr-FR" sz="4400" dirty="0"/>
          </a:p>
          <a:p>
            <a:pPr marL="0" indent="0" algn="just">
              <a:lnSpc>
                <a:spcPct val="120000"/>
              </a:lnSpc>
              <a:spcBef>
                <a:spcPts val="0"/>
              </a:spcBef>
              <a:buNone/>
            </a:pPr>
            <a:r>
              <a:rPr lang="fr-FR" sz="4400" dirty="0"/>
              <a:t>Prenons les temps de parcours : ils sont aujourd’hui quasiment identiques aux autres secteurs d’Île-de-France. Et un quart des habitants du périurbain passe moins de 30 mn à </a:t>
            </a:r>
            <a:r>
              <a:rPr lang="fr-FR" sz="4400" dirty="0" smtClean="0"/>
              <a:t>se déplacer </a:t>
            </a:r>
            <a:r>
              <a:rPr lang="fr-FR" sz="4400" dirty="0"/>
              <a:t>au quotidien. Cela peut surprendre, mais le périurbain est aussi le territoire des temps de trajets très courts. </a:t>
            </a:r>
          </a:p>
          <a:p>
            <a:pPr marL="0" indent="0" algn="just">
              <a:lnSpc>
                <a:spcPct val="120000"/>
              </a:lnSpc>
              <a:spcBef>
                <a:spcPts val="0"/>
              </a:spcBef>
              <a:buNone/>
            </a:pPr>
            <a:r>
              <a:rPr lang="fr-FR" sz="4400" dirty="0"/>
              <a:t>Bien sûr, c’est grâce à la voiture que les habitants parcourent des distances en moyenne deux fois plus longues que dans l’ensemble de l’Île-de-France, en des temps équivalents. Cette mobilité a un coût, et freine les plus fragiles, notamment dans l’accès à l’emploi […]. </a:t>
            </a:r>
          </a:p>
          <a:p>
            <a:pPr marL="0" indent="0" algn="just">
              <a:lnSpc>
                <a:spcPct val="120000"/>
              </a:lnSpc>
              <a:spcBef>
                <a:spcPts val="0"/>
              </a:spcBef>
              <a:buNone/>
            </a:pPr>
            <a:r>
              <a:rPr lang="fr-FR" sz="4400" dirty="0"/>
              <a:t>Globalement, et ce depuis 2010, les distances parcourues par les habitants du périurbain se stabilisent, tout comme la part modale de la voiture pour le domicile-travail. […]. </a:t>
            </a:r>
          </a:p>
          <a:p>
            <a:pPr marL="0" indent="0" algn="just">
              <a:lnSpc>
                <a:spcPct val="120000"/>
              </a:lnSpc>
              <a:spcBef>
                <a:spcPts val="0"/>
              </a:spcBef>
              <a:buNone/>
            </a:pPr>
            <a:r>
              <a:rPr lang="fr-FR" sz="4400" b="1" dirty="0"/>
              <a:t>Terminé les campagnes dortoirs</a:t>
            </a:r>
            <a:endParaRPr lang="fr-FR" sz="4400" dirty="0"/>
          </a:p>
          <a:p>
            <a:pPr marL="0" indent="0" algn="just">
              <a:lnSpc>
                <a:spcPct val="120000"/>
              </a:lnSpc>
              <a:spcBef>
                <a:spcPts val="0"/>
              </a:spcBef>
              <a:buNone/>
            </a:pPr>
            <a:r>
              <a:rPr lang="fr-FR" sz="4400" dirty="0"/>
              <a:t>Parallèlement, les différences de modes de vie tendent également à s’effacer. Les périurbains pratiquent autant de loisirs que les habitants des franges de l’agglomération ou de communes plus denses et sortent aussi souvent le soir. Bref, l’exception en ce domaine, ce n’est plus le périurbain mais Paris qui continue à se distinguer par la plus grande intensité des activités de ses habitants. L’image, souvent véhiculée, de périurbains casaniers, repliés sur leur « chez soi » n’est donc plus ajustée avec la réalité de leurs pratiques quotidiennes. </a:t>
            </a:r>
          </a:p>
          <a:p>
            <a:pPr marL="0" indent="0" algn="just">
              <a:lnSpc>
                <a:spcPct val="120000"/>
              </a:lnSpc>
              <a:spcBef>
                <a:spcPts val="0"/>
              </a:spcBef>
              <a:buNone/>
            </a:pPr>
            <a:r>
              <a:rPr lang="fr-FR" sz="4400" dirty="0"/>
              <a:t>Les périurbains bougent et se construisent leur propre système de déplacement en picorant, explorant et exploitant les ressources (équipements, structures associatives, espaces ouverts) de leurs territoires de proximité : celui de leur commune, de l’intercommunalité voire d’un territoire plus vaste correspondant à leur « </a:t>
            </a:r>
            <a:r>
              <a:rPr lang="fr-FR" sz="4400" u="sng" dirty="0">
                <a:solidFill>
                  <a:schemeClr val="accent2">
                    <a:lumMod val="50000"/>
                  </a:schemeClr>
                </a:solidFill>
                <a:hlinkClick r:id="rId2" tooltip="Voir les articles sur les bassins de vie"/>
              </a:rPr>
              <a:t>bassin de vie</a:t>
            </a:r>
            <a:r>
              <a:rPr lang="fr-FR" sz="4400" u="sng" dirty="0">
                <a:solidFill>
                  <a:schemeClr val="accent2">
                    <a:lumMod val="50000"/>
                  </a:schemeClr>
                </a:solidFill>
              </a:rPr>
              <a:t> </a:t>
            </a:r>
            <a:r>
              <a:rPr lang="fr-FR" sz="4400" dirty="0"/>
              <a:t>». […] </a:t>
            </a:r>
          </a:p>
          <a:p>
            <a:pPr marL="0" indent="0" algn="just">
              <a:lnSpc>
                <a:spcPct val="120000"/>
              </a:lnSpc>
              <a:spcBef>
                <a:spcPts val="0"/>
              </a:spcBef>
              <a:buNone/>
            </a:pPr>
            <a:r>
              <a:rPr lang="fr-FR" sz="4400" b="1" dirty="0"/>
              <a:t>Place aux circulations douces ? </a:t>
            </a:r>
            <a:endParaRPr lang="fr-FR" sz="4400" dirty="0"/>
          </a:p>
          <a:p>
            <a:pPr marL="0" indent="0" algn="just">
              <a:lnSpc>
                <a:spcPct val="120000"/>
              </a:lnSpc>
              <a:spcBef>
                <a:spcPts val="0"/>
              </a:spcBef>
              <a:buNone/>
            </a:pPr>
            <a:r>
              <a:rPr lang="fr-FR" sz="4400" dirty="0"/>
              <a:t>Ces pratiques de proximité devraient s’accompagner d’un développement des modes de circulations douces. Un phénomène qui tarde à se développer dans le périurbain faute, en partie, d’aménagements. En réponse aux aspirations des habitants, réconcilier proximité et accessibilité permettrait aux petites polarités des territoires périurbains de s’étoffer. Ces aspirations seront-elles à l’avenir mieux relayées ? De plus en plus d’élus du périurbain semblent prendre en considération ces nouveaux enjeux, en adoptant notamment une réflexion intercommunale en matière de réseaux verts et de cheminements. Et le potentiel, en faveur de la marche et du vélo, existe ! Plus de la moitié des déplacements effectués en voiture ont une portée inférieure à 5 km, et 67 % des ménages possède au moins un vélo, le taux d’équipement le plus élevé d’Île-de-France. L’enjeu : passer d’une pratique de loisir et de week-end à un mode de transport du quotidien. »</a:t>
            </a:r>
          </a:p>
          <a:p>
            <a:pPr marL="0" indent="0">
              <a:buNone/>
            </a:pPr>
            <a:r>
              <a:rPr lang="fr-FR" dirty="0"/>
              <a:t> </a:t>
            </a:r>
          </a:p>
          <a:p>
            <a:pPr marL="0" indent="0" algn="r">
              <a:buNone/>
            </a:pPr>
            <a:r>
              <a:rPr lang="fr-FR" u="sng" dirty="0">
                <a:hlinkClick r:id="rId3"/>
              </a:rPr>
              <a:t>http://www.iau-idf.fr/savoir-faire/nos-travaux/amenagement-et-territoires/periurbain/chroniques-du-periurbain/courts-circuits-dans-le-periurbain.html</a:t>
            </a:r>
            <a:endParaRPr lang="fr-FR" dirty="0"/>
          </a:p>
        </p:txBody>
      </p:sp>
      <p:sp>
        <p:nvSpPr>
          <p:cNvPr id="5" name="Espace réservé du contenu 2"/>
          <p:cNvSpPr txBox="1">
            <a:spLocks/>
          </p:cNvSpPr>
          <p:nvPr/>
        </p:nvSpPr>
        <p:spPr>
          <a:xfrm>
            <a:off x="-20357" y="6237312"/>
            <a:ext cx="4581077" cy="620688"/>
          </a:xfrm>
          <a:prstGeom prst="rect">
            <a:avLst/>
          </a:prstGeom>
          <a:noFill/>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r-FR" sz="1200" dirty="0" smtClean="0"/>
              <a:t>1- Quels préjugés liés à la périurbanisation apparaissent dans cet article ? </a:t>
            </a:r>
          </a:p>
          <a:p>
            <a:pPr marL="0" indent="0">
              <a:buFont typeface="Arial" pitchFamily="34" charset="0"/>
              <a:buNone/>
            </a:pPr>
            <a:r>
              <a:rPr lang="fr-FR" sz="1200" dirty="0" smtClean="0"/>
              <a:t>2- Quels sont ceux qui doivent être nuancés voire oubliés ? </a:t>
            </a:r>
          </a:p>
          <a:p>
            <a:pPr marL="0" indent="0">
              <a:buFont typeface="Arial" pitchFamily="34" charset="0"/>
              <a:buNone/>
            </a:pPr>
            <a:r>
              <a:rPr lang="fr-FR" sz="1200" dirty="0" smtClean="0"/>
              <a:t>3- Quel défi subsiste néanmoins ?.</a:t>
            </a:r>
            <a:endParaRPr lang="fr-FR" sz="1200" dirty="0"/>
          </a:p>
        </p:txBody>
      </p:sp>
      <p:sp>
        <p:nvSpPr>
          <p:cNvPr id="6" name="Rectangle 5"/>
          <p:cNvSpPr/>
          <p:nvPr/>
        </p:nvSpPr>
        <p:spPr>
          <a:xfrm>
            <a:off x="251520" y="6237312"/>
            <a:ext cx="4309200" cy="216024"/>
          </a:xfrm>
          <a:prstGeom prst="rect">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3059832" y="1556792"/>
            <a:ext cx="2736304" cy="216024"/>
          </a:xfrm>
          <a:prstGeom prst="rect">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35495" y="3933056"/>
            <a:ext cx="2234685" cy="216024"/>
          </a:xfrm>
          <a:prstGeom prst="rect">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6228184" y="3736008"/>
            <a:ext cx="2736304" cy="216024"/>
          </a:xfrm>
          <a:prstGeom prst="rect">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1043608" y="2492896"/>
            <a:ext cx="7920880" cy="288032"/>
          </a:xfrm>
          <a:prstGeom prst="rect">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108198" y="2769840"/>
            <a:ext cx="7200105" cy="216024"/>
          </a:xfrm>
          <a:prstGeom prst="rect">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251520" y="6453336"/>
            <a:ext cx="3456730" cy="216024"/>
          </a:xfrm>
          <a:prstGeom prst="rect">
            <a:avLst/>
          </a:prstGeom>
          <a:solidFill>
            <a:srgbClr val="00206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827584" y="2060848"/>
            <a:ext cx="8136904" cy="432048"/>
          </a:xfrm>
          <a:prstGeom prst="rect">
            <a:avLst/>
          </a:prstGeom>
          <a:solidFill>
            <a:srgbClr val="00206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62525" y="2412068"/>
            <a:ext cx="765059" cy="216024"/>
          </a:xfrm>
          <a:prstGeom prst="rect">
            <a:avLst/>
          </a:prstGeom>
          <a:solidFill>
            <a:srgbClr val="00206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58836" y="2196044"/>
            <a:ext cx="768748" cy="216024"/>
          </a:xfrm>
          <a:prstGeom prst="rect">
            <a:avLst/>
          </a:prstGeom>
          <a:solidFill>
            <a:srgbClr val="00206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1155986" y="2977044"/>
            <a:ext cx="7808502" cy="108012"/>
          </a:xfrm>
          <a:prstGeom prst="rect">
            <a:avLst/>
          </a:prstGeom>
          <a:solidFill>
            <a:srgbClr val="00206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108198" y="3085056"/>
            <a:ext cx="1583482" cy="207204"/>
          </a:xfrm>
          <a:prstGeom prst="rect">
            <a:avLst/>
          </a:prstGeom>
          <a:solidFill>
            <a:srgbClr val="00206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971254" y="3429000"/>
            <a:ext cx="7921226" cy="216024"/>
          </a:xfrm>
          <a:prstGeom prst="rect">
            <a:avLst/>
          </a:prstGeom>
          <a:solidFill>
            <a:srgbClr val="00206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62524" y="3645023"/>
            <a:ext cx="5301563" cy="178301"/>
          </a:xfrm>
          <a:prstGeom prst="rect">
            <a:avLst/>
          </a:prstGeom>
          <a:solidFill>
            <a:srgbClr val="00206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251520" y="6669360"/>
            <a:ext cx="2018660" cy="188640"/>
          </a:xfrm>
          <a:prstGeom prst="rect">
            <a:avLst/>
          </a:prstGeom>
          <a:solidFill>
            <a:srgbClr val="FF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3757744" y="4797152"/>
            <a:ext cx="3262528" cy="188640"/>
          </a:xfrm>
          <a:prstGeom prst="rect">
            <a:avLst/>
          </a:prstGeom>
          <a:solidFill>
            <a:srgbClr val="FF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93612" y="5805264"/>
            <a:ext cx="5558508" cy="188640"/>
          </a:xfrm>
          <a:prstGeom prst="rect">
            <a:avLst/>
          </a:prstGeom>
          <a:solidFill>
            <a:srgbClr val="FF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96195" y="5616624"/>
            <a:ext cx="2514650" cy="188640"/>
          </a:xfrm>
          <a:prstGeom prst="rect">
            <a:avLst/>
          </a:prstGeom>
          <a:solidFill>
            <a:srgbClr val="FF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5829806" y="5433308"/>
            <a:ext cx="3062673" cy="183316"/>
          </a:xfrm>
          <a:prstGeom prst="rect">
            <a:avLst/>
          </a:prstGeom>
          <a:solidFill>
            <a:srgbClr val="FF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5861338" y="6208534"/>
            <a:ext cx="3279859" cy="646331"/>
          </a:xfrm>
          <a:prstGeom prst="rect">
            <a:avLst/>
          </a:prstGeom>
        </p:spPr>
        <p:txBody>
          <a:bodyPr wrap="square">
            <a:spAutoFit/>
          </a:bodyPr>
          <a:lstStyle/>
          <a:p>
            <a:r>
              <a:rPr lang="fr-FR" sz="900" b="1" dirty="0"/>
              <a:t>COURTS CIRCUITS DANS LE PERIURBAIN</a:t>
            </a:r>
            <a:endParaRPr lang="fr-FR" sz="900" dirty="0"/>
          </a:p>
          <a:p>
            <a:r>
              <a:rPr lang="fr-FR" sz="900" dirty="0"/>
              <a:t>Chronique du périurbain francilien n° 3, 27 mars 2015- Tanguy Le Goff et Lucile </a:t>
            </a:r>
            <a:r>
              <a:rPr lang="fr-FR" sz="900" dirty="0" err="1"/>
              <a:t>Mettetal</a:t>
            </a:r>
            <a:r>
              <a:rPr lang="fr-FR" sz="900" dirty="0"/>
              <a:t> avec la participation de Mireille Bouleau</a:t>
            </a:r>
          </a:p>
        </p:txBody>
      </p:sp>
      <p:sp>
        <p:nvSpPr>
          <p:cNvPr id="25" name="Titre 1"/>
          <p:cNvSpPr>
            <a:spLocks noGrp="1"/>
          </p:cNvSpPr>
          <p:nvPr>
            <p:ph type="title"/>
          </p:nvPr>
        </p:nvSpPr>
        <p:spPr>
          <a:xfrm>
            <a:off x="108198" y="188640"/>
            <a:ext cx="8686800" cy="838200"/>
          </a:xfrm>
        </p:spPr>
        <p:txBody>
          <a:bodyPr vert="horz" lIns="91440" tIns="45720" rIns="91440" bIns="45720" rtlCol="0" anchor="ctr">
            <a:noAutofit/>
          </a:bodyPr>
          <a:lstStyle/>
          <a:p>
            <a:r>
              <a:rPr lang="fr-FR" sz="2000" b="1" u="sng" dirty="0">
                <a:solidFill>
                  <a:srgbClr val="FF0000"/>
                </a:solidFill>
              </a:rPr>
              <a:t>III] Conséquences : </a:t>
            </a:r>
            <a:r>
              <a:rPr lang="fr-FR" sz="2000" b="1" u="sng" dirty="0" smtClean="0">
                <a:solidFill>
                  <a:srgbClr val="FF0000"/>
                </a:solidFill>
              </a:rPr>
              <a:t>périurbains </a:t>
            </a:r>
            <a:r>
              <a:rPr lang="fr-FR" sz="2000" b="1" u="sng" dirty="0">
                <a:solidFill>
                  <a:srgbClr val="FF0000"/>
                </a:solidFill>
              </a:rPr>
              <a:t>dynamiques </a:t>
            </a:r>
            <a:r>
              <a:rPr lang="fr-FR" sz="2000" b="1" u="sng" dirty="0" smtClean="0">
                <a:solidFill>
                  <a:srgbClr val="FF0000"/>
                </a:solidFill>
              </a:rPr>
              <a:t>: </a:t>
            </a:r>
            <a:r>
              <a:rPr lang="fr-FR" sz="2000" dirty="0"/>
              <a:t>B-Des espaces périurbains divers mais de plus en plus autonomes vis-à-vis du pole </a:t>
            </a:r>
            <a:r>
              <a:rPr lang="fr-FR" sz="2000" dirty="0" smtClean="0"/>
              <a:t>urbain - </a:t>
            </a:r>
            <a:r>
              <a:rPr lang="fr-FR" sz="2000" dirty="0"/>
              <a:t>Les nouvelles dynamiques de l’habiter - Bilan</a:t>
            </a:r>
            <a:br>
              <a:rPr lang="fr-FR" sz="2000" dirty="0"/>
            </a:br>
            <a:endParaRPr lang="fr-FR" sz="2000" b="1" u="sng" dirty="0">
              <a:solidFill>
                <a:srgbClr val="FF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17827003"/>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7241" t="12506" r="16552" b="3090"/>
          <a:stretch/>
        </p:blipFill>
        <p:spPr bwMode="auto">
          <a:xfrm>
            <a:off x="1115616" y="980728"/>
            <a:ext cx="6416547" cy="511256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7" name="ZoneTexte 6"/>
          <p:cNvSpPr txBox="1"/>
          <p:nvPr/>
        </p:nvSpPr>
        <p:spPr>
          <a:xfrm>
            <a:off x="1907704" y="230243"/>
            <a:ext cx="4998933" cy="369332"/>
          </a:xfrm>
          <a:prstGeom prst="rect">
            <a:avLst/>
          </a:prstGeom>
          <a:noFill/>
        </p:spPr>
        <p:txBody>
          <a:bodyPr wrap="none" rtlCol="0">
            <a:spAutoFit/>
          </a:bodyPr>
          <a:lstStyle/>
          <a:p>
            <a:r>
              <a:rPr lang="fr-FR" dirty="0" smtClean="0"/>
              <a:t>Les pratiques collaboratives: la fin de l’</a:t>
            </a:r>
            <a:r>
              <a:rPr lang="fr-FR" dirty="0" err="1" smtClean="0"/>
              <a:t>entre-soi</a:t>
            </a:r>
            <a:r>
              <a:rPr lang="fr-FR" dirty="0" smtClean="0"/>
              <a:t> ?</a:t>
            </a:r>
            <a:endParaRPr lang="fr-FR"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446759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18058"/>
          </a:xfrm>
        </p:spPr>
        <p:txBody>
          <a:bodyPr>
            <a:normAutofit/>
          </a:bodyPr>
          <a:lstStyle/>
          <a:p>
            <a:r>
              <a:rPr lang="fr-FR" sz="2000" dirty="0" smtClean="0"/>
              <a:t>La périurbanisation redynamise les espaces ruraux</a:t>
            </a:r>
            <a:endParaRPr lang="fr-FR" sz="2000" dirty="0"/>
          </a:p>
        </p:txBody>
      </p:sp>
      <p:pic>
        <p:nvPicPr>
          <p:cNvPr id="5122"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9218" t="25466" r="28165" b="40862"/>
          <a:stretch/>
        </p:blipFill>
        <p:spPr bwMode="auto">
          <a:xfrm>
            <a:off x="323840" y="762962"/>
            <a:ext cx="4968239" cy="245345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945" t="11805" b="21400"/>
          <a:stretch/>
        </p:blipFill>
        <p:spPr bwMode="auto">
          <a:xfrm>
            <a:off x="323528" y="3284984"/>
            <a:ext cx="8351530" cy="345638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4" name="ZoneTexte 3"/>
          <p:cNvSpPr txBox="1"/>
          <p:nvPr/>
        </p:nvSpPr>
        <p:spPr>
          <a:xfrm>
            <a:off x="5724128" y="2276872"/>
            <a:ext cx="3175806" cy="646331"/>
          </a:xfrm>
          <a:prstGeom prst="rect">
            <a:avLst/>
          </a:prstGeom>
          <a:noFill/>
        </p:spPr>
        <p:txBody>
          <a:bodyPr wrap="none" rtlCol="0">
            <a:spAutoFit/>
          </a:bodyPr>
          <a:lstStyle/>
          <a:p>
            <a:r>
              <a:rPr lang="fr-FR" dirty="0" smtClean="0"/>
              <a:t>En population</a:t>
            </a:r>
          </a:p>
          <a:p>
            <a:r>
              <a:rPr lang="fr-FR" dirty="0" smtClean="0"/>
              <a:t>En densification de l’espace bâti</a:t>
            </a:r>
            <a:endParaRPr lang="fr-FR" dirty="0"/>
          </a:p>
        </p:txBody>
      </p:sp>
      <p:sp>
        <p:nvSpPr>
          <p:cNvPr id="3" name="Ellipse 2"/>
          <p:cNvSpPr/>
          <p:nvPr/>
        </p:nvSpPr>
        <p:spPr>
          <a:xfrm>
            <a:off x="1979712" y="1628800"/>
            <a:ext cx="576064" cy="504056"/>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7" name="Ellipse 6"/>
          <p:cNvSpPr/>
          <p:nvPr/>
        </p:nvSpPr>
        <p:spPr>
          <a:xfrm>
            <a:off x="4571147" y="1628800"/>
            <a:ext cx="576064" cy="504056"/>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934865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a:bodyPr>
          <a:lstStyle/>
          <a:p>
            <a:r>
              <a:rPr lang="fr-FR" sz="2400" dirty="0" smtClean="0"/>
              <a:t>La difficulté d’aménager l’espace périurbain</a:t>
            </a:r>
            <a:endParaRPr lang="fr-FR" sz="2400" dirty="0"/>
          </a:p>
        </p:txBody>
      </p:sp>
      <p:pic>
        <p:nvPicPr>
          <p:cNvPr id="6146"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5452" t="15557" r="16058" b="7346"/>
          <a:stretch/>
        </p:blipFill>
        <p:spPr bwMode="auto">
          <a:xfrm>
            <a:off x="107504" y="764704"/>
            <a:ext cx="6264696" cy="44074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4" name="Rectangle 3"/>
          <p:cNvSpPr/>
          <p:nvPr/>
        </p:nvSpPr>
        <p:spPr>
          <a:xfrm>
            <a:off x="6444208" y="764704"/>
            <a:ext cx="2555776" cy="4832092"/>
          </a:xfrm>
          <a:prstGeom prst="rect">
            <a:avLst/>
          </a:prstGeom>
        </p:spPr>
        <p:txBody>
          <a:bodyPr wrap="square">
            <a:spAutoFit/>
          </a:bodyPr>
          <a:lstStyle/>
          <a:p>
            <a:r>
              <a:rPr lang="fr-FR" sz="1100" b="1" dirty="0" smtClean="0"/>
              <a:t>Le </a:t>
            </a:r>
            <a:r>
              <a:rPr lang="fr-FR" sz="1100" b="1" dirty="0"/>
              <a:t>bassin de vie</a:t>
            </a:r>
            <a:r>
              <a:rPr lang="fr-FR" sz="1100" dirty="0"/>
              <a:t> constitue le </a:t>
            </a:r>
            <a:r>
              <a:rPr lang="fr-FR" sz="1100" b="1" dirty="0"/>
              <a:t>plus petit territoire sur lequel les habitants ont accès aux équipements et services les plus courants</a:t>
            </a:r>
            <a:r>
              <a:rPr lang="fr-FR" sz="1100" dirty="0"/>
              <a:t>. On délimite ses contours en plusieurs étape. On définit tout d’abord </a:t>
            </a:r>
            <a:r>
              <a:rPr lang="fr-FR" sz="1100" b="1" dirty="0"/>
              <a:t>un pôle de services</a:t>
            </a:r>
            <a:r>
              <a:rPr lang="fr-FR" sz="1100" dirty="0"/>
              <a:t> comme une commune ou unité urbaine disposant d’au moins 16 des 31 équipements </a:t>
            </a:r>
            <a:r>
              <a:rPr lang="fr-FR" sz="1100" dirty="0" smtClean="0"/>
              <a:t>intermédiaires  (poste</a:t>
            </a:r>
            <a:r>
              <a:rPr lang="fr-FR" sz="1100" dirty="0"/>
              <a:t>, banque-caisse d’épargne, épicerie-supérette, boulangerie, boucherie, enseignement du premier degré, médecin omnipraticien, pharmacie, </a:t>
            </a:r>
            <a:r>
              <a:rPr lang="fr-FR" sz="1100" dirty="0" smtClean="0"/>
              <a:t>taxi, police-gendarmerie</a:t>
            </a:r>
            <a:r>
              <a:rPr lang="fr-FR" sz="1100" dirty="0"/>
              <a:t>, supermarché, librairie, collège, laboratoire d’analyses médicales, ambulance, bassin de natation...</a:t>
            </a:r>
          </a:p>
          <a:p>
            <a:r>
              <a:rPr lang="fr-FR" sz="1100" dirty="0" smtClean="0"/>
              <a:t>). </a:t>
            </a:r>
            <a:r>
              <a:rPr lang="fr-FR" sz="1100" dirty="0"/>
              <a:t>Les</a:t>
            </a:r>
            <a:r>
              <a:rPr lang="fr-FR" sz="1100" b="1" dirty="0"/>
              <a:t> zones d’influence de chaque pôle de services</a:t>
            </a:r>
            <a:r>
              <a:rPr lang="fr-FR" sz="1100" dirty="0"/>
              <a:t> sont ensuite délimitées en regroupant les communes les plus proches, la proximité se mesurant en temps de trajet, par la route à heure creuse. Ainsi, pour chaque commune et pour chaque équipement non présent sur la commune, on détermine la commune la plus proche proposant cet équipement. Les équipements intermédiaires mais aussi les équipements de proximité sont pris en compte</a:t>
            </a:r>
            <a:r>
              <a:rPr lang="fr-FR" sz="1100" dirty="0" smtClean="0"/>
              <a:t>.</a:t>
            </a:r>
            <a:endParaRPr lang="fr-FR" sz="1100" dirty="0"/>
          </a:p>
        </p:txBody>
      </p:sp>
      <p:pic>
        <p:nvPicPr>
          <p:cNvPr id="6147" name="Picture 3"/>
          <p:cNvPicPr>
            <a:picLocks noChangeAspect="1" noChangeArrowheads="1"/>
          </p:cNvPicPr>
          <p:nvPr/>
        </p:nvPicPr>
        <p:blipFill rotWithShape="1">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8965" t="52667" r="20345" b="31884"/>
          <a:stretch/>
        </p:blipFill>
        <p:spPr bwMode="auto">
          <a:xfrm>
            <a:off x="107504" y="5589240"/>
            <a:ext cx="7056784" cy="112267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cxnSp>
        <p:nvCxnSpPr>
          <p:cNvPr id="6" name="Connecteur droit avec flèche 5"/>
          <p:cNvCxnSpPr/>
          <p:nvPr/>
        </p:nvCxnSpPr>
        <p:spPr>
          <a:xfrm flipV="1">
            <a:off x="1691680" y="2996952"/>
            <a:ext cx="2448272" cy="288032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8" name="Connecteur droit avec flèche 7"/>
          <p:cNvCxnSpPr/>
          <p:nvPr/>
        </p:nvCxnSpPr>
        <p:spPr>
          <a:xfrm flipV="1">
            <a:off x="2339752" y="3789040"/>
            <a:ext cx="1296144" cy="2808312"/>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4" name="Ellipse 13"/>
          <p:cNvSpPr/>
          <p:nvPr/>
        </p:nvSpPr>
        <p:spPr>
          <a:xfrm>
            <a:off x="863588" y="6425952"/>
            <a:ext cx="1656184" cy="432048"/>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5" name="Ellipse 14"/>
          <p:cNvSpPr/>
          <p:nvPr/>
        </p:nvSpPr>
        <p:spPr>
          <a:xfrm>
            <a:off x="863588" y="5718527"/>
            <a:ext cx="1116124" cy="374769"/>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6" name="Ellipse 15"/>
          <p:cNvSpPr/>
          <p:nvPr/>
        </p:nvSpPr>
        <p:spPr>
          <a:xfrm>
            <a:off x="4109521" y="1839583"/>
            <a:ext cx="1152128" cy="432048"/>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828528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dirty="0" smtClean="0">
                <a:solidFill>
                  <a:srgbClr val="00B050"/>
                </a:solidFill>
              </a:rPr>
              <a:t>Fin du schéma</a:t>
            </a:r>
            <a:br>
              <a:rPr lang="fr-FR" sz="3200" dirty="0" smtClean="0">
                <a:solidFill>
                  <a:srgbClr val="00B050"/>
                </a:solidFill>
              </a:rPr>
            </a:br>
            <a:r>
              <a:rPr lang="fr-FR" sz="2000" b="1" u="sng" dirty="0"/>
              <a:t>Un espace rural périurbain : quelles dynamiques ? L’exemple de la Ferté Saint Cyr </a:t>
            </a:r>
            <a:r>
              <a:rPr lang="fr-FR" sz="3200" dirty="0"/>
              <a:t/>
            </a:r>
            <a:br>
              <a:rPr lang="fr-FR" sz="3200" dirty="0"/>
            </a:br>
            <a:endParaRPr lang="fr-FR" sz="3200" dirty="0">
              <a:solidFill>
                <a:srgbClr val="00B050"/>
              </a:solidFill>
            </a:endParaRPr>
          </a:p>
        </p:txBody>
      </p:sp>
      <p:sp>
        <p:nvSpPr>
          <p:cNvPr id="3" name="Espace réservé du contenu 2"/>
          <p:cNvSpPr>
            <a:spLocks noGrp="1"/>
          </p:cNvSpPr>
          <p:nvPr>
            <p:ph idx="1"/>
          </p:nvPr>
        </p:nvSpPr>
        <p:spPr>
          <a:xfrm>
            <a:off x="-2065784" y="2708921"/>
            <a:ext cx="4131568" cy="1296144"/>
          </a:xfrm>
        </p:spPr>
        <p:txBody>
          <a:bodyPr>
            <a:noAutofit/>
          </a:bodyPr>
          <a:lstStyle/>
          <a:p>
            <a:pPr marL="0" indent="0">
              <a:buNone/>
            </a:pPr>
            <a:endParaRPr lang="fr-FR" sz="1200" i="1" dirty="0"/>
          </a:p>
          <a:p>
            <a:pPr marL="0" indent="0">
              <a:buNone/>
            </a:pPr>
            <a:r>
              <a:rPr lang="fr-FR" sz="1200" b="1" dirty="0"/>
              <a:t> </a:t>
            </a:r>
            <a:r>
              <a:rPr lang="fr-FR" sz="1200" b="1" dirty="0" smtClean="0"/>
              <a:t>          </a:t>
            </a:r>
            <a:endParaRPr lang="fr-FR" sz="1200" dirty="0"/>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4180" t="23084" r="35422" b="12757"/>
          <a:stretch/>
        </p:blipFill>
        <p:spPr bwMode="auto">
          <a:xfrm>
            <a:off x="179512" y="1916832"/>
            <a:ext cx="5774706" cy="3833949"/>
          </a:xfrm>
          <a:prstGeom prst="rect">
            <a:avLst/>
          </a:prstGeom>
          <a:noFill/>
          <a:ln w="57150">
            <a:solidFill>
              <a:srgbClr val="CC00CC"/>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Lst>
        </p:spPr>
      </p:pic>
      <p:sp>
        <p:nvSpPr>
          <p:cNvPr id="8" name="Espace réservé du contenu 2"/>
          <p:cNvSpPr txBox="1">
            <a:spLocks/>
          </p:cNvSpPr>
          <p:nvPr/>
        </p:nvSpPr>
        <p:spPr>
          <a:xfrm>
            <a:off x="6084168" y="1354800"/>
            <a:ext cx="2952328" cy="5314560"/>
          </a:xfrm>
          <a:prstGeom prst="rect">
            <a:avLst/>
          </a:prstGeom>
        </p:spPr>
        <p:style>
          <a:lnRef idx="2">
            <a:schemeClr val="dk1"/>
          </a:lnRef>
          <a:fillRef idx="1">
            <a:schemeClr val="lt1"/>
          </a:fillRef>
          <a:effectRef idx="0">
            <a:schemeClr val="dk1"/>
          </a:effectRef>
          <a:fontRef idx="minor">
            <a:schemeClr val="dk1"/>
          </a:fontRef>
        </p:style>
        <p:txBody>
          <a:bodyPr vert="horz">
            <a:normAutofit fontScale="92500" lnSpcReduction="20000"/>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dk1"/>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dk1"/>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dk1"/>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dk1"/>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dk1"/>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dk1"/>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dk1"/>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dk1"/>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dk1"/>
                </a:solidFill>
                <a:latin typeface="+mn-lt"/>
                <a:ea typeface="+mn-ea"/>
                <a:cs typeface="+mn-cs"/>
              </a:defRPr>
            </a:lvl9pPr>
          </a:lstStyle>
          <a:p>
            <a:pPr marL="0" indent="0">
              <a:buFont typeface="Wingdings 2"/>
              <a:buNone/>
            </a:pPr>
            <a:r>
              <a:rPr lang="fr-FR" sz="1400" i="1" u="sng" dirty="0" smtClean="0"/>
              <a:t>Légende</a:t>
            </a:r>
            <a:r>
              <a:rPr lang="fr-FR" sz="1400" dirty="0" smtClean="0"/>
              <a:t> :</a:t>
            </a:r>
          </a:p>
          <a:p>
            <a:pPr marL="0" indent="0">
              <a:buFont typeface="Wingdings 2"/>
              <a:buNone/>
            </a:pPr>
            <a:r>
              <a:rPr lang="fr-FR" sz="1400" dirty="0" smtClean="0"/>
              <a:t> </a:t>
            </a:r>
            <a:endParaRPr lang="fr-FR" sz="1400" b="1" dirty="0" smtClean="0"/>
          </a:p>
          <a:p>
            <a:pPr marL="0" indent="0">
              <a:buFont typeface="Wingdings 2"/>
              <a:buNone/>
            </a:pPr>
            <a:r>
              <a:rPr lang="fr-FR" sz="1400" b="1" dirty="0" smtClean="0"/>
              <a:t>          </a:t>
            </a:r>
            <a:r>
              <a:rPr lang="fr-FR" sz="1400" dirty="0" smtClean="0"/>
              <a:t>Espace bâti en 2015</a:t>
            </a:r>
          </a:p>
          <a:p>
            <a:pPr marL="0" indent="0">
              <a:buFont typeface="Wingdings 2"/>
              <a:buNone/>
            </a:pPr>
            <a:r>
              <a:rPr lang="fr-FR" sz="1400" dirty="0" smtClean="0"/>
              <a:t> </a:t>
            </a:r>
          </a:p>
          <a:p>
            <a:pPr marL="0" indent="0">
              <a:buFont typeface="Wingdings 2"/>
              <a:buNone/>
            </a:pPr>
            <a:r>
              <a:rPr lang="fr-FR" sz="1400" dirty="0" smtClean="0"/>
              <a:t>           Espace bâti en 1958</a:t>
            </a:r>
          </a:p>
          <a:p>
            <a:pPr marL="0" indent="0">
              <a:buFont typeface="Wingdings 2"/>
              <a:buNone/>
            </a:pPr>
            <a:r>
              <a:rPr lang="fr-FR" sz="1400" b="1" dirty="0" smtClean="0"/>
              <a:t> </a:t>
            </a:r>
          </a:p>
          <a:p>
            <a:pPr marL="0" indent="0">
              <a:buNone/>
            </a:pPr>
            <a:r>
              <a:rPr lang="fr-FR" sz="1400" b="1" dirty="0" smtClean="0"/>
              <a:t>           </a:t>
            </a:r>
            <a:r>
              <a:rPr lang="fr-FR" sz="1400" i="1" dirty="0"/>
              <a:t>Extension urbaine qui se poursuit </a:t>
            </a:r>
          </a:p>
          <a:p>
            <a:pPr marL="0" indent="0">
              <a:buFont typeface="Wingdings 2"/>
              <a:buNone/>
            </a:pPr>
            <a:r>
              <a:rPr lang="fr-FR" sz="1400" b="1" dirty="0" smtClean="0"/>
              <a:t> </a:t>
            </a:r>
          </a:p>
          <a:p>
            <a:pPr marL="0" indent="0">
              <a:buFont typeface="Wingdings 2"/>
              <a:buNone/>
            </a:pPr>
            <a:r>
              <a:rPr lang="fr-FR" sz="1400" b="1" dirty="0" smtClean="0"/>
              <a:t>           </a:t>
            </a:r>
            <a:r>
              <a:rPr lang="fr-FR" sz="1400" dirty="0" smtClean="0"/>
              <a:t>Voies de communications routières principales</a:t>
            </a:r>
          </a:p>
          <a:p>
            <a:pPr marL="0" indent="0">
              <a:buFont typeface="Wingdings 2"/>
              <a:buNone/>
            </a:pPr>
            <a:r>
              <a:rPr lang="fr-FR" sz="1400" dirty="0" smtClean="0"/>
              <a:t> </a:t>
            </a:r>
          </a:p>
          <a:p>
            <a:pPr marL="0" indent="0">
              <a:buFont typeface="Wingdings 2"/>
              <a:buNone/>
            </a:pPr>
            <a:r>
              <a:rPr lang="fr-FR" sz="1400" dirty="0" smtClean="0"/>
              <a:t>           Espace agricole</a:t>
            </a:r>
          </a:p>
          <a:p>
            <a:pPr marL="0" indent="0">
              <a:buFont typeface="Wingdings 2"/>
              <a:buNone/>
            </a:pPr>
            <a:r>
              <a:rPr lang="fr-FR" sz="1400" dirty="0" smtClean="0"/>
              <a:t> </a:t>
            </a:r>
          </a:p>
          <a:p>
            <a:pPr marL="0" indent="0">
              <a:buFont typeface="Wingdings 2"/>
              <a:buNone/>
            </a:pPr>
            <a:r>
              <a:rPr lang="fr-FR" sz="1400" dirty="0" smtClean="0"/>
              <a:t>           Forêt – espace de loisirs</a:t>
            </a:r>
          </a:p>
          <a:p>
            <a:pPr marL="0" indent="0">
              <a:buFont typeface="Wingdings 2"/>
              <a:buNone/>
            </a:pPr>
            <a:r>
              <a:rPr lang="fr-FR" sz="1400" dirty="0" smtClean="0"/>
              <a:t> </a:t>
            </a:r>
          </a:p>
          <a:p>
            <a:pPr marL="0" indent="0">
              <a:buFont typeface="Wingdings 2"/>
              <a:buNone/>
            </a:pPr>
            <a:r>
              <a:rPr lang="fr-FR" sz="1400" dirty="0" smtClean="0"/>
              <a:t>           Déprise agricole entre 1950 et aujourd’hui</a:t>
            </a:r>
          </a:p>
          <a:p>
            <a:pPr marL="0" indent="0">
              <a:buFont typeface="Wingdings 2"/>
              <a:buNone/>
            </a:pPr>
            <a:endParaRPr lang="fr-FR" sz="1400" dirty="0" smtClean="0"/>
          </a:p>
          <a:p>
            <a:pPr marL="0" indent="0">
              <a:buNone/>
            </a:pPr>
            <a:r>
              <a:rPr lang="fr-FR" sz="1400" b="1" dirty="0" smtClean="0"/>
              <a:t>           </a:t>
            </a:r>
            <a:r>
              <a:rPr lang="fr-FR" sz="1400" dirty="0" smtClean="0"/>
              <a:t>Pôle </a:t>
            </a:r>
            <a:r>
              <a:rPr lang="fr-FR" sz="1400" dirty="0"/>
              <a:t>urbain </a:t>
            </a:r>
            <a:r>
              <a:rPr lang="fr-FR" sz="1400" dirty="0" smtClean="0"/>
              <a:t>dans le département </a:t>
            </a:r>
            <a:r>
              <a:rPr lang="fr-FR" sz="1400" dirty="0"/>
              <a:t>du </a:t>
            </a:r>
            <a:r>
              <a:rPr lang="fr-FR" sz="1400" dirty="0" smtClean="0"/>
              <a:t>Loiret - Un </a:t>
            </a:r>
            <a:r>
              <a:rPr lang="fr-FR" sz="1400" dirty="0"/>
              <a:t>espace périurbain délimité de manière 	</a:t>
            </a:r>
            <a:r>
              <a:rPr lang="fr-FR" sz="1400" dirty="0" smtClean="0"/>
              <a:t>fonctionnelle</a:t>
            </a:r>
          </a:p>
          <a:p>
            <a:pPr marL="0" indent="0">
              <a:buNone/>
            </a:pPr>
            <a:r>
              <a:rPr lang="fr-FR" sz="1400" b="1" dirty="0" smtClean="0"/>
              <a:t>            </a:t>
            </a:r>
          </a:p>
          <a:p>
            <a:pPr marL="0" indent="0">
              <a:buNone/>
            </a:pPr>
            <a:r>
              <a:rPr lang="fr-FR" sz="1400" b="1" dirty="0"/>
              <a:t> </a:t>
            </a:r>
            <a:r>
              <a:rPr lang="fr-FR" sz="1400" b="1" dirty="0" smtClean="0"/>
              <a:t>           Appartenance </a:t>
            </a:r>
            <a:r>
              <a:rPr lang="fr-FR" sz="1400" b="1" dirty="0"/>
              <a:t>à la Communauté de Communes du Grand </a:t>
            </a:r>
            <a:r>
              <a:rPr lang="fr-FR" sz="1400" b="1" dirty="0" smtClean="0"/>
              <a:t>Chambord dans le </a:t>
            </a:r>
            <a:r>
              <a:rPr lang="fr-FR" sz="1400" b="1" dirty="0"/>
              <a:t>département du Loir et </a:t>
            </a:r>
            <a:r>
              <a:rPr lang="fr-FR" sz="1400" b="1" dirty="0" smtClean="0"/>
              <a:t>Cher - Un </a:t>
            </a:r>
            <a:r>
              <a:rPr lang="fr-FR" sz="1400" b="1" dirty="0"/>
              <a:t>espace rural délimité de manière administrative</a:t>
            </a:r>
          </a:p>
          <a:p>
            <a:pPr marL="0" indent="0">
              <a:buNone/>
            </a:pPr>
            <a:endParaRPr lang="fr-FR" sz="1400" dirty="0"/>
          </a:p>
          <a:p>
            <a:pPr marL="0" indent="0">
              <a:buNone/>
            </a:pPr>
            <a:endParaRPr lang="fr-FR" sz="1400" dirty="0" smtClean="0"/>
          </a:p>
          <a:p>
            <a:pPr marL="0" indent="0">
              <a:buNone/>
            </a:pPr>
            <a:endParaRPr lang="fr-FR" sz="1400" dirty="0"/>
          </a:p>
          <a:p>
            <a:pPr marL="0" indent="0">
              <a:buFont typeface="Wingdings 2"/>
              <a:buNone/>
            </a:pPr>
            <a:endParaRPr lang="fr-FR" sz="1400" b="1" dirty="0" smtClean="0"/>
          </a:p>
          <a:p>
            <a:endParaRPr lang="fr-FR" sz="1400" dirty="0"/>
          </a:p>
        </p:txBody>
      </p:sp>
      <p:sp>
        <p:nvSpPr>
          <p:cNvPr id="9" name="Flèche vers le haut 8"/>
          <p:cNvSpPr/>
          <p:nvPr/>
        </p:nvSpPr>
        <p:spPr>
          <a:xfrm rot="16200000">
            <a:off x="6339506" y="2478513"/>
            <a:ext cx="182880" cy="303530"/>
          </a:xfrm>
          <a:prstGeom prst="up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0" name="Zone de texte 2"/>
          <p:cNvSpPr txBox="1">
            <a:spLocks noChangeArrowheads="1"/>
          </p:cNvSpPr>
          <p:nvPr/>
        </p:nvSpPr>
        <p:spPr bwMode="auto">
          <a:xfrm>
            <a:off x="6282031" y="4869160"/>
            <a:ext cx="300680" cy="271780"/>
          </a:xfrm>
          <a:prstGeom prst="rect">
            <a:avLst/>
          </a:prstGeom>
          <a:solidFill>
            <a:srgbClr val="00B0F0"/>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fr-FR" sz="800" dirty="0" smtClean="0">
                <a:effectLst/>
                <a:latin typeface="Calibri"/>
                <a:ea typeface="Calibri"/>
                <a:cs typeface="Times New Roman"/>
              </a:rPr>
              <a:t>X</a:t>
            </a:r>
            <a:endParaRPr lang="fr-FR" sz="800" dirty="0">
              <a:effectLst/>
              <a:latin typeface="Calibri"/>
              <a:ea typeface="Calibri"/>
              <a:cs typeface="Times New Roman"/>
            </a:endParaRPr>
          </a:p>
        </p:txBody>
      </p:sp>
      <p:sp>
        <p:nvSpPr>
          <p:cNvPr id="11" name="Rectangle 10"/>
          <p:cNvSpPr/>
          <p:nvPr/>
        </p:nvSpPr>
        <p:spPr>
          <a:xfrm>
            <a:off x="6172570" y="1700808"/>
            <a:ext cx="360040" cy="216024"/>
          </a:xfrm>
          <a:prstGeom prst="rect">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6143039" y="2204864"/>
            <a:ext cx="360040"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6196455" y="3617782"/>
            <a:ext cx="360040" cy="21602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6196455" y="4077072"/>
            <a:ext cx="360040" cy="216024"/>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5" name="Groupe 14"/>
          <p:cNvGrpSpPr/>
          <p:nvPr/>
        </p:nvGrpSpPr>
        <p:grpSpPr>
          <a:xfrm>
            <a:off x="6200522" y="4437112"/>
            <a:ext cx="360040" cy="216024"/>
            <a:chOff x="6376839" y="5373216"/>
            <a:chExt cx="360040" cy="216024"/>
          </a:xfrm>
        </p:grpSpPr>
        <p:sp>
          <p:nvSpPr>
            <p:cNvPr id="17" name="Rectangle 16"/>
            <p:cNvSpPr/>
            <p:nvPr/>
          </p:nvSpPr>
          <p:spPr>
            <a:xfrm>
              <a:off x="6376839" y="5373216"/>
              <a:ext cx="360040" cy="216024"/>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a:off x="6560562" y="5481228"/>
              <a:ext cx="45085" cy="4508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9" name="Ellipse 18"/>
            <p:cNvSpPr/>
            <p:nvPr/>
          </p:nvSpPr>
          <p:spPr>
            <a:xfrm>
              <a:off x="6461819" y="5428583"/>
              <a:ext cx="45085" cy="4508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cxnSp>
        <p:nvCxnSpPr>
          <p:cNvPr id="16" name="Connecteur droit 15"/>
          <p:cNvCxnSpPr/>
          <p:nvPr/>
        </p:nvCxnSpPr>
        <p:spPr>
          <a:xfrm>
            <a:off x="6200522" y="3140968"/>
            <a:ext cx="332088" cy="0"/>
          </a:xfrm>
          <a:prstGeom prst="line">
            <a:avLst/>
          </a:prstGeom>
          <a:ln w="38100"/>
        </p:spPr>
        <p:style>
          <a:lnRef idx="1">
            <a:schemeClr val="dk1"/>
          </a:lnRef>
          <a:fillRef idx="0">
            <a:schemeClr val="dk1"/>
          </a:fillRef>
          <a:effectRef idx="0">
            <a:schemeClr val="dk1"/>
          </a:effectRef>
          <a:fontRef idx="minor">
            <a:schemeClr val="tx1"/>
          </a:fontRef>
        </p:style>
      </p:cxnSp>
      <p:sp>
        <p:nvSpPr>
          <p:cNvPr id="20" name="Rectangle 19"/>
          <p:cNvSpPr/>
          <p:nvPr/>
        </p:nvSpPr>
        <p:spPr>
          <a:xfrm>
            <a:off x="6204225" y="5642769"/>
            <a:ext cx="360040" cy="216024"/>
          </a:xfrm>
          <a:prstGeom prst="rect">
            <a:avLst/>
          </a:prstGeom>
          <a:ln w="38100">
            <a:solidFill>
              <a:srgbClr val="CC00C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644393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romenade">
  <a:themeElements>
    <a:clrScheme name="Promenad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Promenade">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romenade">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921</TotalTime>
  <Words>1801</Words>
  <Application>Microsoft Macintosh PowerPoint</Application>
  <PresentationFormat>Présentation à l'écran (4:3)</PresentationFormat>
  <Paragraphs>87</Paragraphs>
  <Slides>10</Slides>
  <Notes>1</Notes>
  <HiddenSlides>0</HiddenSlides>
  <MMClips>0</MMClips>
  <ScaleCrop>false</ScaleCrop>
  <HeadingPairs>
    <vt:vector size="4" baseType="variant">
      <vt:variant>
        <vt:lpstr>Modèle de conception</vt:lpstr>
      </vt:variant>
      <vt:variant>
        <vt:i4>1</vt:i4>
      </vt:variant>
      <vt:variant>
        <vt:lpstr>Titres des diapositives</vt:lpstr>
      </vt:variant>
      <vt:variant>
        <vt:i4>10</vt:i4>
      </vt:variant>
    </vt:vector>
  </HeadingPairs>
  <TitlesOfParts>
    <vt:vector size="11" baseType="lpstr">
      <vt:lpstr>Promenade</vt:lpstr>
      <vt:lpstr>III] Conséquences : un périurbain en débats, des espaces périurbains dynamiques : A-Le périurbain : espace lointain, espace d’egoisme ? Cercle environnemental et la périurbanisation : une difficile association ?</vt:lpstr>
      <vt:lpstr>Cercle social  : le périurbain est-il synonyme de fragmentation socio-spatiale  ?</vt:lpstr>
      <vt:lpstr>Diapositive 3</vt:lpstr>
      <vt:lpstr>La géographie électorale du périurbain : une question en débat ou Le pavillon et l'isoloir (Jean Rivière, 2009) Vivre en zone périurbaine pousse-t-il à plus voter pour le Front national et les partis anti-système? Divisés, les chercheurs émettent des hypothèses.</vt:lpstr>
      <vt:lpstr>III] Conséquences : périurbains dynamiques : B-Des espaces périurbains divers mais de plus en plus autonomes vis-à-vis du pole urbain - Les nouvelles dynamiques de l’habiter - Bilan </vt:lpstr>
      <vt:lpstr>Diapositive 6</vt:lpstr>
      <vt:lpstr>La périurbanisation redynamise les espaces ruraux</vt:lpstr>
      <vt:lpstr>La difficulté d’aménager l’espace périurbain</vt:lpstr>
      <vt:lpstr>Fin du schéma Un espace rural périurbain : quelles dynamiques ? L’exemple de la Ferté Saint Cyr  </vt:lpstr>
      <vt:lpstr>BIBLIOgraphie - sitographie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nathalie mutero</dc:creator>
  <cp:lastModifiedBy>PASQUIER</cp:lastModifiedBy>
  <cp:revision>70</cp:revision>
  <dcterms:created xsi:type="dcterms:W3CDTF">2016-11-23T11:25:09Z</dcterms:created>
  <dcterms:modified xsi:type="dcterms:W3CDTF">2016-11-23T11:25:38Z</dcterms:modified>
</cp:coreProperties>
</file>