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4" r:id="rId3"/>
    <p:sldId id="324" r:id="rId4"/>
    <p:sldId id="325" r:id="rId5"/>
    <p:sldId id="323" r:id="rId6"/>
    <p:sldId id="329" r:id="rId7"/>
    <p:sldId id="322" r:id="rId8"/>
    <p:sldId id="264" r:id="rId9"/>
    <p:sldId id="328" r:id="rId10"/>
    <p:sldId id="269" r:id="rId11"/>
    <p:sldId id="271" r:id="rId12"/>
    <p:sldId id="307" r:id="rId13"/>
    <p:sldId id="304" r:id="rId14"/>
    <p:sldId id="305" r:id="rId15"/>
    <p:sldId id="273" r:id="rId16"/>
    <p:sldId id="317" r:id="rId17"/>
    <p:sldId id="266" r:id="rId18"/>
    <p:sldId id="274" r:id="rId19"/>
    <p:sldId id="280" r:id="rId20"/>
    <p:sldId id="321" r:id="rId21"/>
    <p:sldId id="295" r:id="rId22"/>
    <p:sldId id="281" r:id="rId23"/>
    <p:sldId id="330" r:id="rId24"/>
    <p:sldId id="26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èle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066"/>
    <a:srgbClr val="92DA95"/>
    <a:srgbClr val="C69D70"/>
    <a:srgbClr val="8BCC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916" autoAdjust="0"/>
    <p:restoredTop sz="86429" autoAdjust="0"/>
  </p:normalViewPr>
  <p:slideViewPr>
    <p:cSldViewPr>
      <p:cViewPr varScale="1">
        <p:scale>
          <a:sx n="89" d="100"/>
          <a:sy n="89" d="100"/>
        </p:scale>
        <p:origin x="-12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9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F6222-A227-409E-AE5A-E7435DA13ADA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3AE1680-6A69-418D-8CAB-1954E106A190}">
      <dgm:prSet phldrT="[Texte]"/>
      <dgm:spPr/>
      <dgm:t>
        <a:bodyPr/>
        <a:lstStyle/>
        <a:p>
          <a:r>
            <a:rPr lang="fr-FR" b="1" dirty="0" smtClean="0"/>
            <a:t>Le personnage significatif</a:t>
          </a:r>
          <a:endParaRPr lang="fr-FR" b="1" dirty="0"/>
        </a:p>
      </dgm:t>
    </dgm:pt>
    <dgm:pt modelId="{3626622D-E67C-4292-AF48-32221E68B8C7}" type="parTrans" cxnId="{9E2CAEF3-22E0-4ED6-86D6-923E04299E83}">
      <dgm:prSet/>
      <dgm:spPr/>
      <dgm:t>
        <a:bodyPr/>
        <a:lstStyle/>
        <a:p>
          <a:endParaRPr lang="fr-FR"/>
        </a:p>
      </dgm:t>
    </dgm:pt>
    <dgm:pt modelId="{FEBF2B08-52FC-4325-B25E-49D90734E6CF}" type="sibTrans" cxnId="{9E2CAEF3-22E0-4ED6-86D6-923E04299E83}">
      <dgm:prSet/>
      <dgm:spPr/>
      <dgm:t>
        <a:bodyPr/>
        <a:lstStyle/>
        <a:p>
          <a:endParaRPr lang="fr-FR"/>
        </a:p>
      </dgm:t>
    </dgm:pt>
    <dgm:pt modelId="{C438FD52-5885-4C83-970B-0E5F29CD49D0}">
      <dgm:prSet phldrT="[Texte]" custT="1"/>
      <dgm:spPr/>
      <dgm:t>
        <a:bodyPr/>
        <a:lstStyle/>
        <a:p>
          <a:r>
            <a:rPr lang="fr-FR" sz="1200" b="1" dirty="0" smtClean="0"/>
            <a:t>Son statut social</a:t>
          </a:r>
          <a:endParaRPr lang="fr-FR" sz="1200" dirty="0"/>
        </a:p>
      </dgm:t>
    </dgm:pt>
    <dgm:pt modelId="{AFB2689B-1267-4A0E-BF40-F794427DC0CD}" type="parTrans" cxnId="{C34F3E21-6D21-448A-8AC9-95550196BB88}">
      <dgm:prSet/>
      <dgm:spPr/>
      <dgm:t>
        <a:bodyPr/>
        <a:lstStyle/>
        <a:p>
          <a:endParaRPr lang="fr-FR"/>
        </a:p>
      </dgm:t>
    </dgm:pt>
    <dgm:pt modelId="{510EA6AC-F778-4DC2-ABAD-93739976F92B}" type="sibTrans" cxnId="{C34F3E21-6D21-448A-8AC9-95550196BB88}">
      <dgm:prSet/>
      <dgm:spPr/>
      <dgm:t>
        <a:bodyPr/>
        <a:lstStyle/>
        <a:p>
          <a:endParaRPr lang="fr-FR"/>
        </a:p>
      </dgm:t>
    </dgm:pt>
    <dgm:pt modelId="{12410365-CD9D-49E1-B932-0D6484AA1852}">
      <dgm:prSet phldrT="[Texte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b="1" dirty="0" smtClean="0"/>
            <a:t>Un acteur important de son époque</a:t>
          </a:r>
          <a:endParaRPr lang="fr-FR" sz="900" dirty="0"/>
        </a:p>
      </dgm:t>
    </dgm:pt>
    <dgm:pt modelId="{5791306C-D78C-4B5B-A0D0-CDFBFF4D72E5}" type="parTrans" cxnId="{4A3C66A3-22CC-4680-B218-0C7A300968AB}">
      <dgm:prSet/>
      <dgm:spPr/>
      <dgm:t>
        <a:bodyPr/>
        <a:lstStyle/>
        <a:p>
          <a:endParaRPr lang="fr-FR"/>
        </a:p>
      </dgm:t>
    </dgm:pt>
    <dgm:pt modelId="{6B0DB2C8-A3EB-4E44-8900-04EF1FFDEF8C}" type="sibTrans" cxnId="{4A3C66A3-22CC-4680-B218-0C7A300968AB}">
      <dgm:prSet/>
      <dgm:spPr/>
      <dgm:t>
        <a:bodyPr/>
        <a:lstStyle/>
        <a:p>
          <a:endParaRPr lang="fr-FR"/>
        </a:p>
      </dgm:t>
    </dgm:pt>
    <dgm:pt modelId="{E6CED2EE-AC78-4A63-B754-2DD3B98228ED}">
      <dgm:prSet phldrT="[Texte]" custT="1"/>
      <dgm:spPr/>
      <dgm:t>
        <a:bodyPr/>
        <a:lstStyle/>
        <a:p>
          <a:r>
            <a:rPr lang="fr-FR" sz="1400" b="1" dirty="0" smtClean="0"/>
            <a:t>La postérité du personnage : entre vérité et légende, histoire et mémoire</a:t>
          </a:r>
          <a:endParaRPr lang="fr-FR" sz="1400" dirty="0"/>
        </a:p>
      </dgm:t>
    </dgm:pt>
    <dgm:pt modelId="{47B2852D-41F4-4FFA-80CD-E4B9BDEB1917}" type="parTrans" cxnId="{E0229B0A-8B37-40C3-9FB0-06534B651587}">
      <dgm:prSet/>
      <dgm:spPr/>
      <dgm:t>
        <a:bodyPr/>
        <a:lstStyle/>
        <a:p>
          <a:endParaRPr lang="fr-FR"/>
        </a:p>
      </dgm:t>
    </dgm:pt>
    <dgm:pt modelId="{C939506B-D590-42CA-A48C-840A53EC7196}" type="sibTrans" cxnId="{E0229B0A-8B37-40C3-9FB0-06534B651587}">
      <dgm:prSet/>
      <dgm:spPr/>
      <dgm:t>
        <a:bodyPr/>
        <a:lstStyle/>
        <a:p>
          <a:endParaRPr lang="fr-FR"/>
        </a:p>
      </dgm:t>
    </dgm:pt>
    <dgm:pt modelId="{0C3E00B2-E160-4961-9616-D7370933C6C4}">
      <dgm:prSet/>
      <dgm:spPr/>
      <dgm:t>
        <a:bodyPr/>
        <a:lstStyle/>
        <a:p>
          <a:endParaRPr lang="fr-FR" dirty="0"/>
        </a:p>
      </dgm:t>
    </dgm:pt>
    <dgm:pt modelId="{DAD6106D-B410-4AF5-9C8C-6974C05EE56F}" type="parTrans" cxnId="{9DB90F12-55F6-4D9C-BABB-ADA65F93C024}">
      <dgm:prSet/>
      <dgm:spPr/>
      <dgm:t>
        <a:bodyPr/>
        <a:lstStyle/>
        <a:p>
          <a:endParaRPr lang="fr-FR"/>
        </a:p>
      </dgm:t>
    </dgm:pt>
    <dgm:pt modelId="{B1AA5E73-2536-450F-86AF-0800F22F661F}" type="sibTrans" cxnId="{9DB90F12-55F6-4D9C-BABB-ADA65F93C024}">
      <dgm:prSet/>
      <dgm:spPr/>
      <dgm:t>
        <a:bodyPr/>
        <a:lstStyle/>
        <a:p>
          <a:endParaRPr lang="fr-FR"/>
        </a:p>
      </dgm:t>
    </dgm:pt>
    <dgm:pt modelId="{06E028D9-3DC4-4DE8-B6C3-AA896DBE5B1D}">
      <dgm:prSet custT="1"/>
      <dgm:spPr/>
      <dgm:t>
        <a:bodyPr/>
        <a:lstStyle/>
        <a:p>
          <a:r>
            <a:rPr lang="fr-FR" sz="1200" b="1" dirty="0" smtClean="0"/>
            <a:t>L’image du personnage de son vivant : la légende et ses utilisations</a:t>
          </a:r>
        </a:p>
      </dgm:t>
    </dgm:pt>
    <dgm:pt modelId="{8D07DDB8-8E2A-4BCE-A47F-EC794C4D58C3}" type="parTrans" cxnId="{A65D07EE-B761-4AE1-8A14-4321F33805EF}">
      <dgm:prSet/>
      <dgm:spPr/>
      <dgm:t>
        <a:bodyPr/>
        <a:lstStyle/>
        <a:p>
          <a:endParaRPr lang="fr-FR"/>
        </a:p>
      </dgm:t>
    </dgm:pt>
    <dgm:pt modelId="{37A03882-34E6-4896-8C29-F77D7995F620}" type="sibTrans" cxnId="{A65D07EE-B761-4AE1-8A14-4321F33805EF}">
      <dgm:prSet/>
      <dgm:spPr/>
      <dgm:t>
        <a:bodyPr/>
        <a:lstStyle/>
        <a:p>
          <a:endParaRPr lang="fr-FR"/>
        </a:p>
      </dgm:t>
    </dgm:pt>
    <dgm:pt modelId="{BEFE8A0D-6B65-40FA-8A70-07C375798F9B}" type="pres">
      <dgm:prSet presAssocID="{8DBF6222-A227-409E-AE5A-E7435DA13A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67E0F2C-37DF-4710-81BE-50D7FF6346E1}" type="pres">
      <dgm:prSet presAssocID="{33AE1680-6A69-418D-8CAB-1954E106A190}" presName="centerShape" presStyleLbl="node0" presStyleIdx="0" presStyleCnt="1" custScaleX="71341" custScaleY="69767" custLinFactNeighborX="-326" custLinFactNeighborY="-590"/>
      <dgm:spPr/>
      <dgm:t>
        <a:bodyPr/>
        <a:lstStyle/>
        <a:p>
          <a:endParaRPr lang="fr-FR"/>
        </a:p>
      </dgm:t>
    </dgm:pt>
    <dgm:pt modelId="{E67A6840-ECE8-4C65-A79E-D2A084B23B15}" type="pres">
      <dgm:prSet presAssocID="{AFB2689B-1267-4A0E-BF40-F794427DC0CD}" presName="Name9" presStyleLbl="parChTrans1D2" presStyleIdx="0" presStyleCnt="4"/>
      <dgm:spPr/>
      <dgm:t>
        <a:bodyPr/>
        <a:lstStyle/>
        <a:p>
          <a:endParaRPr lang="fr-FR"/>
        </a:p>
      </dgm:t>
    </dgm:pt>
    <dgm:pt modelId="{571D139A-2B55-4C7C-B7D3-96CDD98701C4}" type="pres">
      <dgm:prSet presAssocID="{AFB2689B-1267-4A0E-BF40-F794427DC0CD}" presName="connTx" presStyleLbl="parChTrans1D2" presStyleIdx="0" presStyleCnt="4"/>
      <dgm:spPr/>
      <dgm:t>
        <a:bodyPr/>
        <a:lstStyle/>
        <a:p>
          <a:endParaRPr lang="fr-FR"/>
        </a:p>
      </dgm:t>
    </dgm:pt>
    <dgm:pt modelId="{D9A7E136-94F8-4B64-8A5B-EC0B6A43D143}" type="pres">
      <dgm:prSet presAssocID="{C438FD52-5885-4C83-970B-0E5F29CD49D0}" presName="node" presStyleLbl="node1" presStyleIdx="0" presStyleCnt="4" custScaleX="92790" custScaleY="68994" custRadScaleRad="62962" custRadScaleInc="4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69BFAC-526A-40C4-94B9-3056AB3463C5}" type="pres">
      <dgm:prSet presAssocID="{5791306C-D78C-4B5B-A0D0-CDFBFF4D72E5}" presName="Name9" presStyleLbl="parChTrans1D2" presStyleIdx="1" presStyleCnt="4"/>
      <dgm:spPr/>
      <dgm:t>
        <a:bodyPr/>
        <a:lstStyle/>
        <a:p>
          <a:endParaRPr lang="fr-FR"/>
        </a:p>
      </dgm:t>
    </dgm:pt>
    <dgm:pt modelId="{E70863C9-CA8C-464E-80E2-71517DC0BEA6}" type="pres">
      <dgm:prSet presAssocID="{5791306C-D78C-4B5B-A0D0-CDFBFF4D72E5}" presName="connTx" presStyleLbl="parChTrans1D2" presStyleIdx="1" presStyleCnt="4"/>
      <dgm:spPr/>
      <dgm:t>
        <a:bodyPr/>
        <a:lstStyle/>
        <a:p>
          <a:endParaRPr lang="fr-FR"/>
        </a:p>
      </dgm:t>
    </dgm:pt>
    <dgm:pt modelId="{42509C27-1F78-4256-ADEC-92F5BA8E3532}" type="pres">
      <dgm:prSet presAssocID="{12410365-CD9D-49E1-B932-0D6484AA1852}" presName="node" presStyleLbl="node1" presStyleIdx="1" presStyleCnt="4" custScaleX="92413" custScaleY="87399" custRadScaleRad="83491" custRadScaleInc="23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B7C405-64EA-42EA-A1DD-0F7E8DCEA45B}" type="pres">
      <dgm:prSet presAssocID="{8D07DDB8-8E2A-4BCE-A47F-EC794C4D58C3}" presName="Name9" presStyleLbl="parChTrans1D2" presStyleIdx="2" presStyleCnt="4"/>
      <dgm:spPr/>
      <dgm:t>
        <a:bodyPr/>
        <a:lstStyle/>
        <a:p>
          <a:endParaRPr lang="fr-FR"/>
        </a:p>
      </dgm:t>
    </dgm:pt>
    <dgm:pt modelId="{DAD06C94-5C18-4283-85D6-A390E4C9F98A}" type="pres">
      <dgm:prSet presAssocID="{8D07DDB8-8E2A-4BCE-A47F-EC794C4D58C3}" presName="connTx" presStyleLbl="parChTrans1D2" presStyleIdx="2" presStyleCnt="4"/>
      <dgm:spPr/>
      <dgm:t>
        <a:bodyPr/>
        <a:lstStyle/>
        <a:p>
          <a:endParaRPr lang="fr-FR"/>
        </a:p>
      </dgm:t>
    </dgm:pt>
    <dgm:pt modelId="{61440F67-37CB-4A99-BAE8-793B7E33C16A}" type="pres">
      <dgm:prSet presAssocID="{06E028D9-3DC4-4DE8-B6C3-AA896DBE5B1D}" presName="node" presStyleLbl="node1" presStyleIdx="2" presStyleCnt="4" custScaleX="95721" custScaleY="76057" custRadScaleRad="63931" custRadScaleInc="3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DB53DE-92F1-4E0C-86DA-97C0588BE7D0}" type="pres">
      <dgm:prSet presAssocID="{47B2852D-41F4-4FFA-80CD-E4B9BDEB1917}" presName="Name9" presStyleLbl="parChTrans1D2" presStyleIdx="3" presStyleCnt="4"/>
      <dgm:spPr/>
      <dgm:t>
        <a:bodyPr/>
        <a:lstStyle/>
        <a:p>
          <a:endParaRPr lang="fr-FR"/>
        </a:p>
      </dgm:t>
    </dgm:pt>
    <dgm:pt modelId="{0C0343D8-915B-4FCC-9274-C846D9CDCE0B}" type="pres">
      <dgm:prSet presAssocID="{47B2852D-41F4-4FFA-80CD-E4B9BDEB1917}" presName="connTx" presStyleLbl="parChTrans1D2" presStyleIdx="3" presStyleCnt="4"/>
      <dgm:spPr/>
      <dgm:t>
        <a:bodyPr/>
        <a:lstStyle/>
        <a:p>
          <a:endParaRPr lang="fr-FR"/>
        </a:p>
      </dgm:t>
    </dgm:pt>
    <dgm:pt modelId="{360A5AF2-F075-4939-821F-06C1735E7019}" type="pres">
      <dgm:prSet presAssocID="{E6CED2EE-AC78-4A63-B754-2DD3B98228ED}" presName="node" presStyleLbl="node1" presStyleIdx="3" presStyleCnt="4" custScaleX="95242" custScaleY="89966" custRadScaleRad="85268" custRadScaleInc="7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9051AF-C005-4A15-8AB0-ADA1B9ADAE8C}" type="presOf" srcId="{12410365-CD9D-49E1-B932-0D6484AA1852}" destId="{42509C27-1F78-4256-ADEC-92F5BA8E3532}" srcOrd="0" destOrd="0" presId="urn:microsoft.com/office/officeart/2005/8/layout/radial1"/>
    <dgm:cxn modelId="{52CCFD1F-BCBE-46B9-A8BF-F9DEAC4B655C}" type="presOf" srcId="{C438FD52-5885-4C83-970B-0E5F29CD49D0}" destId="{D9A7E136-94F8-4B64-8A5B-EC0B6A43D143}" srcOrd="0" destOrd="0" presId="urn:microsoft.com/office/officeart/2005/8/layout/radial1"/>
    <dgm:cxn modelId="{795B3527-3EB5-4105-9F25-63AFCECDAED4}" type="presOf" srcId="{5791306C-D78C-4B5B-A0D0-CDFBFF4D72E5}" destId="{E70863C9-CA8C-464E-80E2-71517DC0BEA6}" srcOrd="1" destOrd="0" presId="urn:microsoft.com/office/officeart/2005/8/layout/radial1"/>
    <dgm:cxn modelId="{4A3C66A3-22CC-4680-B218-0C7A300968AB}" srcId="{33AE1680-6A69-418D-8CAB-1954E106A190}" destId="{12410365-CD9D-49E1-B932-0D6484AA1852}" srcOrd="1" destOrd="0" parTransId="{5791306C-D78C-4B5B-A0D0-CDFBFF4D72E5}" sibTransId="{6B0DB2C8-A3EB-4E44-8900-04EF1FFDEF8C}"/>
    <dgm:cxn modelId="{A65D07EE-B761-4AE1-8A14-4321F33805EF}" srcId="{33AE1680-6A69-418D-8CAB-1954E106A190}" destId="{06E028D9-3DC4-4DE8-B6C3-AA896DBE5B1D}" srcOrd="2" destOrd="0" parTransId="{8D07DDB8-8E2A-4BCE-A47F-EC794C4D58C3}" sibTransId="{37A03882-34E6-4896-8C29-F77D7995F620}"/>
    <dgm:cxn modelId="{12E599B0-C759-47E1-B6DD-D63CFB61048B}" type="presOf" srcId="{5791306C-D78C-4B5B-A0D0-CDFBFF4D72E5}" destId="{3569BFAC-526A-40C4-94B9-3056AB3463C5}" srcOrd="0" destOrd="0" presId="urn:microsoft.com/office/officeart/2005/8/layout/radial1"/>
    <dgm:cxn modelId="{266D551F-616F-4D2E-8270-62D455350B75}" type="presOf" srcId="{33AE1680-6A69-418D-8CAB-1954E106A190}" destId="{D67E0F2C-37DF-4710-81BE-50D7FF6346E1}" srcOrd="0" destOrd="0" presId="urn:microsoft.com/office/officeart/2005/8/layout/radial1"/>
    <dgm:cxn modelId="{BA925E94-DD31-4BC7-B5E8-369479C51CA1}" type="presOf" srcId="{8D07DDB8-8E2A-4BCE-A47F-EC794C4D58C3}" destId="{DAD06C94-5C18-4283-85D6-A390E4C9F98A}" srcOrd="1" destOrd="0" presId="urn:microsoft.com/office/officeart/2005/8/layout/radial1"/>
    <dgm:cxn modelId="{E29D851E-CE58-4E5B-B188-DC855F753B27}" type="presOf" srcId="{AFB2689B-1267-4A0E-BF40-F794427DC0CD}" destId="{E67A6840-ECE8-4C65-A79E-D2A084B23B15}" srcOrd="0" destOrd="0" presId="urn:microsoft.com/office/officeart/2005/8/layout/radial1"/>
    <dgm:cxn modelId="{9E2CAEF3-22E0-4ED6-86D6-923E04299E83}" srcId="{8DBF6222-A227-409E-AE5A-E7435DA13ADA}" destId="{33AE1680-6A69-418D-8CAB-1954E106A190}" srcOrd="0" destOrd="0" parTransId="{3626622D-E67C-4292-AF48-32221E68B8C7}" sibTransId="{FEBF2B08-52FC-4325-B25E-49D90734E6CF}"/>
    <dgm:cxn modelId="{B8172BCC-B4E5-4898-BDF3-4BA5F34FEA8D}" type="presOf" srcId="{47B2852D-41F4-4FFA-80CD-E4B9BDEB1917}" destId="{0C0343D8-915B-4FCC-9274-C846D9CDCE0B}" srcOrd="1" destOrd="0" presId="urn:microsoft.com/office/officeart/2005/8/layout/radial1"/>
    <dgm:cxn modelId="{0697F834-D6AC-410C-B8B2-B478D7999D4A}" type="presOf" srcId="{06E028D9-3DC4-4DE8-B6C3-AA896DBE5B1D}" destId="{61440F67-37CB-4A99-BAE8-793B7E33C16A}" srcOrd="0" destOrd="0" presId="urn:microsoft.com/office/officeart/2005/8/layout/radial1"/>
    <dgm:cxn modelId="{E0229B0A-8B37-40C3-9FB0-06534B651587}" srcId="{33AE1680-6A69-418D-8CAB-1954E106A190}" destId="{E6CED2EE-AC78-4A63-B754-2DD3B98228ED}" srcOrd="3" destOrd="0" parTransId="{47B2852D-41F4-4FFA-80CD-E4B9BDEB1917}" sibTransId="{C939506B-D590-42CA-A48C-840A53EC7196}"/>
    <dgm:cxn modelId="{17791C69-CF0A-450D-9FE8-373E1A1950A4}" type="presOf" srcId="{8D07DDB8-8E2A-4BCE-A47F-EC794C4D58C3}" destId="{F3B7C405-64EA-42EA-A1DD-0F7E8DCEA45B}" srcOrd="0" destOrd="0" presId="urn:microsoft.com/office/officeart/2005/8/layout/radial1"/>
    <dgm:cxn modelId="{9DB90F12-55F6-4D9C-BABB-ADA65F93C024}" srcId="{8DBF6222-A227-409E-AE5A-E7435DA13ADA}" destId="{0C3E00B2-E160-4961-9616-D7370933C6C4}" srcOrd="1" destOrd="0" parTransId="{DAD6106D-B410-4AF5-9C8C-6974C05EE56F}" sibTransId="{B1AA5E73-2536-450F-86AF-0800F22F661F}"/>
    <dgm:cxn modelId="{858DCCA6-6145-419B-A6DD-51FE1D2D2DF8}" type="presOf" srcId="{8DBF6222-A227-409E-AE5A-E7435DA13ADA}" destId="{BEFE8A0D-6B65-40FA-8A70-07C375798F9B}" srcOrd="0" destOrd="0" presId="urn:microsoft.com/office/officeart/2005/8/layout/radial1"/>
    <dgm:cxn modelId="{98F9650F-C0E5-467E-9D0F-892E82466FD4}" type="presOf" srcId="{47B2852D-41F4-4FFA-80CD-E4B9BDEB1917}" destId="{25DB53DE-92F1-4E0C-86DA-97C0588BE7D0}" srcOrd="0" destOrd="0" presId="urn:microsoft.com/office/officeart/2005/8/layout/radial1"/>
    <dgm:cxn modelId="{C34F3E21-6D21-448A-8AC9-95550196BB88}" srcId="{33AE1680-6A69-418D-8CAB-1954E106A190}" destId="{C438FD52-5885-4C83-970B-0E5F29CD49D0}" srcOrd="0" destOrd="0" parTransId="{AFB2689B-1267-4A0E-BF40-F794427DC0CD}" sibTransId="{510EA6AC-F778-4DC2-ABAD-93739976F92B}"/>
    <dgm:cxn modelId="{F173B9FE-E050-4DA6-BB20-C2BE95D0A9A8}" type="presOf" srcId="{AFB2689B-1267-4A0E-BF40-F794427DC0CD}" destId="{571D139A-2B55-4C7C-B7D3-96CDD98701C4}" srcOrd="1" destOrd="0" presId="urn:microsoft.com/office/officeart/2005/8/layout/radial1"/>
    <dgm:cxn modelId="{DF7A255C-3776-4FB8-85CD-3A144BCD6E04}" type="presOf" srcId="{E6CED2EE-AC78-4A63-B754-2DD3B98228ED}" destId="{360A5AF2-F075-4939-821F-06C1735E7019}" srcOrd="0" destOrd="0" presId="urn:microsoft.com/office/officeart/2005/8/layout/radial1"/>
    <dgm:cxn modelId="{E7CF5007-5B67-476F-A0E8-669BD686F3A2}" type="presParOf" srcId="{BEFE8A0D-6B65-40FA-8A70-07C375798F9B}" destId="{D67E0F2C-37DF-4710-81BE-50D7FF6346E1}" srcOrd="0" destOrd="0" presId="urn:microsoft.com/office/officeart/2005/8/layout/radial1"/>
    <dgm:cxn modelId="{CC77EDC6-92D8-4796-ABF6-C915E61601B1}" type="presParOf" srcId="{BEFE8A0D-6B65-40FA-8A70-07C375798F9B}" destId="{E67A6840-ECE8-4C65-A79E-D2A084B23B15}" srcOrd="1" destOrd="0" presId="urn:microsoft.com/office/officeart/2005/8/layout/radial1"/>
    <dgm:cxn modelId="{EE9D606F-0CEF-489D-8AC2-E0194CE3DAF7}" type="presParOf" srcId="{E67A6840-ECE8-4C65-A79E-D2A084B23B15}" destId="{571D139A-2B55-4C7C-B7D3-96CDD98701C4}" srcOrd="0" destOrd="0" presId="urn:microsoft.com/office/officeart/2005/8/layout/radial1"/>
    <dgm:cxn modelId="{825C65E6-C7A2-4CAA-B8C7-DB32F88C1399}" type="presParOf" srcId="{BEFE8A0D-6B65-40FA-8A70-07C375798F9B}" destId="{D9A7E136-94F8-4B64-8A5B-EC0B6A43D143}" srcOrd="2" destOrd="0" presId="urn:microsoft.com/office/officeart/2005/8/layout/radial1"/>
    <dgm:cxn modelId="{848179C9-F42F-41D1-A3F8-A9719CAB84D5}" type="presParOf" srcId="{BEFE8A0D-6B65-40FA-8A70-07C375798F9B}" destId="{3569BFAC-526A-40C4-94B9-3056AB3463C5}" srcOrd="3" destOrd="0" presId="urn:microsoft.com/office/officeart/2005/8/layout/radial1"/>
    <dgm:cxn modelId="{1947EE19-22D7-4857-92FB-8BAE2EB92DCE}" type="presParOf" srcId="{3569BFAC-526A-40C4-94B9-3056AB3463C5}" destId="{E70863C9-CA8C-464E-80E2-71517DC0BEA6}" srcOrd="0" destOrd="0" presId="urn:microsoft.com/office/officeart/2005/8/layout/radial1"/>
    <dgm:cxn modelId="{491E56C1-D5E0-4D0C-90BF-22D195CCD09A}" type="presParOf" srcId="{BEFE8A0D-6B65-40FA-8A70-07C375798F9B}" destId="{42509C27-1F78-4256-ADEC-92F5BA8E3532}" srcOrd="4" destOrd="0" presId="urn:microsoft.com/office/officeart/2005/8/layout/radial1"/>
    <dgm:cxn modelId="{91383F86-77FD-4505-B26B-5B17D33A2663}" type="presParOf" srcId="{BEFE8A0D-6B65-40FA-8A70-07C375798F9B}" destId="{F3B7C405-64EA-42EA-A1DD-0F7E8DCEA45B}" srcOrd="5" destOrd="0" presId="urn:microsoft.com/office/officeart/2005/8/layout/radial1"/>
    <dgm:cxn modelId="{503438EF-380E-4094-B60A-77B2C6C7403B}" type="presParOf" srcId="{F3B7C405-64EA-42EA-A1DD-0F7E8DCEA45B}" destId="{DAD06C94-5C18-4283-85D6-A390E4C9F98A}" srcOrd="0" destOrd="0" presId="urn:microsoft.com/office/officeart/2005/8/layout/radial1"/>
    <dgm:cxn modelId="{2F66FB20-EE91-48E6-8108-E3A707479C4A}" type="presParOf" srcId="{BEFE8A0D-6B65-40FA-8A70-07C375798F9B}" destId="{61440F67-37CB-4A99-BAE8-793B7E33C16A}" srcOrd="6" destOrd="0" presId="urn:microsoft.com/office/officeart/2005/8/layout/radial1"/>
    <dgm:cxn modelId="{1C353003-D1BF-460B-9D3F-FE795FD546A5}" type="presParOf" srcId="{BEFE8A0D-6B65-40FA-8A70-07C375798F9B}" destId="{25DB53DE-92F1-4E0C-86DA-97C0588BE7D0}" srcOrd="7" destOrd="0" presId="urn:microsoft.com/office/officeart/2005/8/layout/radial1"/>
    <dgm:cxn modelId="{1DD4980E-7625-469E-BA0E-7896D4D3CC3B}" type="presParOf" srcId="{25DB53DE-92F1-4E0C-86DA-97C0588BE7D0}" destId="{0C0343D8-915B-4FCC-9274-C846D9CDCE0B}" srcOrd="0" destOrd="0" presId="urn:microsoft.com/office/officeart/2005/8/layout/radial1"/>
    <dgm:cxn modelId="{42830CA6-EF2C-4D83-85AB-5DBFEE356CFC}" type="presParOf" srcId="{BEFE8A0D-6B65-40FA-8A70-07C375798F9B}" destId="{360A5AF2-F075-4939-821F-06C1735E701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BF6222-A227-409E-AE5A-E7435DA13ADA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3AE1680-6A69-418D-8CAB-1954E106A190}">
      <dgm:prSet phldrT="[Texte]"/>
      <dgm:spPr/>
      <dgm:t>
        <a:bodyPr/>
        <a:lstStyle/>
        <a:p>
          <a:r>
            <a:rPr lang="fr-FR" b="1" dirty="0" smtClean="0"/>
            <a:t>Jeanne d’Arc :  entre vérité et légende </a:t>
          </a:r>
          <a:endParaRPr lang="fr-FR" b="1" dirty="0"/>
        </a:p>
      </dgm:t>
    </dgm:pt>
    <dgm:pt modelId="{3626622D-E67C-4292-AF48-32221E68B8C7}" type="parTrans" cxnId="{9E2CAEF3-22E0-4ED6-86D6-923E04299E83}">
      <dgm:prSet/>
      <dgm:spPr/>
      <dgm:t>
        <a:bodyPr/>
        <a:lstStyle/>
        <a:p>
          <a:endParaRPr lang="fr-FR"/>
        </a:p>
      </dgm:t>
    </dgm:pt>
    <dgm:pt modelId="{FEBF2B08-52FC-4325-B25E-49D90734E6CF}" type="sibTrans" cxnId="{9E2CAEF3-22E0-4ED6-86D6-923E04299E83}">
      <dgm:prSet/>
      <dgm:spPr/>
      <dgm:t>
        <a:bodyPr/>
        <a:lstStyle/>
        <a:p>
          <a:endParaRPr lang="fr-FR"/>
        </a:p>
      </dgm:t>
    </dgm:pt>
    <dgm:pt modelId="{C438FD52-5885-4C83-970B-0E5F29CD49D0}">
      <dgm:prSet phldrT="[Texte]" custT="1"/>
      <dgm:spPr/>
      <dgm:t>
        <a:bodyPr/>
        <a:lstStyle/>
        <a:p>
          <a:r>
            <a:rPr lang="fr-FR" sz="1200" b="1" dirty="0" smtClean="0"/>
            <a:t>Son statut social : une femme de son temps et qui transgresse les normes</a:t>
          </a:r>
          <a:endParaRPr lang="fr-FR" sz="1200" dirty="0"/>
        </a:p>
      </dgm:t>
    </dgm:pt>
    <dgm:pt modelId="{AFB2689B-1267-4A0E-BF40-F794427DC0CD}" type="parTrans" cxnId="{C34F3E21-6D21-448A-8AC9-95550196BB88}">
      <dgm:prSet/>
      <dgm:spPr/>
      <dgm:t>
        <a:bodyPr/>
        <a:lstStyle/>
        <a:p>
          <a:endParaRPr lang="fr-FR"/>
        </a:p>
      </dgm:t>
    </dgm:pt>
    <dgm:pt modelId="{510EA6AC-F778-4DC2-ABAD-93739976F92B}" type="sibTrans" cxnId="{C34F3E21-6D21-448A-8AC9-95550196BB88}">
      <dgm:prSet/>
      <dgm:spPr/>
      <dgm:t>
        <a:bodyPr/>
        <a:lstStyle/>
        <a:p>
          <a:endParaRPr lang="fr-FR"/>
        </a:p>
      </dgm:t>
    </dgm:pt>
    <dgm:pt modelId="{12410365-CD9D-49E1-B932-0D6484AA1852}">
      <dgm:prSet phldrT="[Texte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b="1" dirty="0" smtClean="0"/>
            <a:t>Un acteur important de son époque : Orléans, le sacre, les victoires et la défaite de Paris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dirty="0"/>
        </a:p>
      </dgm:t>
    </dgm:pt>
    <dgm:pt modelId="{5791306C-D78C-4B5B-A0D0-CDFBFF4D72E5}" type="parTrans" cxnId="{4A3C66A3-22CC-4680-B218-0C7A300968AB}">
      <dgm:prSet/>
      <dgm:spPr/>
      <dgm:t>
        <a:bodyPr/>
        <a:lstStyle/>
        <a:p>
          <a:endParaRPr lang="fr-FR"/>
        </a:p>
      </dgm:t>
    </dgm:pt>
    <dgm:pt modelId="{6B0DB2C8-A3EB-4E44-8900-04EF1FFDEF8C}" type="sibTrans" cxnId="{4A3C66A3-22CC-4680-B218-0C7A300968AB}">
      <dgm:prSet/>
      <dgm:spPr/>
      <dgm:t>
        <a:bodyPr/>
        <a:lstStyle/>
        <a:p>
          <a:endParaRPr lang="fr-FR"/>
        </a:p>
      </dgm:t>
    </dgm:pt>
    <dgm:pt modelId="{E6CED2EE-AC78-4A63-B754-2DD3B98228ED}">
      <dgm:prSet phldrT="[Texte]" custT="1"/>
      <dgm:spPr/>
      <dgm:t>
        <a:bodyPr/>
        <a:lstStyle/>
        <a:p>
          <a:r>
            <a:rPr lang="fr-FR" sz="1400" b="1" dirty="0" smtClean="0"/>
            <a:t>La postérité du personnage : entre vérité, légende et récupération </a:t>
          </a:r>
          <a:endParaRPr lang="fr-FR" sz="1400" dirty="0"/>
        </a:p>
      </dgm:t>
    </dgm:pt>
    <dgm:pt modelId="{47B2852D-41F4-4FFA-80CD-E4B9BDEB1917}" type="parTrans" cxnId="{E0229B0A-8B37-40C3-9FB0-06534B651587}">
      <dgm:prSet/>
      <dgm:spPr/>
      <dgm:t>
        <a:bodyPr/>
        <a:lstStyle/>
        <a:p>
          <a:endParaRPr lang="fr-FR"/>
        </a:p>
      </dgm:t>
    </dgm:pt>
    <dgm:pt modelId="{C939506B-D590-42CA-A48C-840A53EC7196}" type="sibTrans" cxnId="{E0229B0A-8B37-40C3-9FB0-06534B651587}">
      <dgm:prSet/>
      <dgm:spPr/>
      <dgm:t>
        <a:bodyPr/>
        <a:lstStyle/>
        <a:p>
          <a:endParaRPr lang="fr-FR"/>
        </a:p>
      </dgm:t>
    </dgm:pt>
    <dgm:pt modelId="{0C3E00B2-E160-4961-9616-D7370933C6C4}">
      <dgm:prSet/>
      <dgm:spPr/>
      <dgm:t>
        <a:bodyPr/>
        <a:lstStyle/>
        <a:p>
          <a:endParaRPr lang="fr-FR" dirty="0"/>
        </a:p>
      </dgm:t>
    </dgm:pt>
    <dgm:pt modelId="{DAD6106D-B410-4AF5-9C8C-6974C05EE56F}" type="parTrans" cxnId="{9DB90F12-55F6-4D9C-BABB-ADA65F93C024}">
      <dgm:prSet/>
      <dgm:spPr/>
      <dgm:t>
        <a:bodyPr/>
        <a:lstStyle/>
        <a:p>
          <a:endParaRPr lang="fr-FR"/>
        </a:p>
      </dgm:t>
    </dgm:pt>
    <dgm:pt modelId="{B1AA5E73-2536-450F-86AF-0800F22F661F}" type="sibTrans" cxnId="{9DB90F12-55F6-4D9C-BABB-ADA65F93C024}">
      <dgm:prSet/>
      <dgm:spPr/>
      <dgm:t>
        <a:bodyPr/>
        <a:lstStyle/>
        <a:p>
          <a:endParaRPr lang="fr-FR"/>
        </a:p>
      </dgm:t>
    </dgm:pt>
    <dgm:pt modelId="{06E028D9-3DC4-4DE8-B6C3-AA896DBE5B1D}">
      <dgm:prSet custT="1"/>
      <dgm:spPr/>
      <dgm:t>
        <a:bodyPr/>
        <a:lstStyle/>
        <a:p>
          <a:r>
            <a:rPr lang="fr-FR" sz="1200" b="1" dirty="0" smtClean="0"/>
            <a:t>L’image du personnage de son vivant : la légende et ses utilisations</a:t>
          </a:r>
        </a:p>
      </dgm:t>
    </dgm:pt>
    <dgm:pt modelId="{8D07DDB8-8E2A-4BCE-A47F-EC794C4D58C3}" type="parTrans" cxnId="{A65D07EE-B761-4AE1-8A14-4321F33805EF}">
      <dgm:prSet/>
      <dgm:spPr/>
      <dgm:t>
        <a:bodyPr/>
        <a:lstStyle/>
        <a:p>
          <a:endParaRPr lang="fr-FR"/>
        </a:p>
      </dgm:t>
    </dgm:pt>
    <dgm:pt modelId="{37A03882-34E6-4896-8C29-F77D7995F620}" type="sibTrans" cxnId="{A65D07EE-B761-4AE1-8A14-4321F33805EF}">
      <dgm:prSet/>
      <dgm:spPr/>
      <dgm:t>
        <a:bodyPr/>
        <a:lstStyle/>
        <a:p>
          <a:endParaRPr lang="fr-FR"/>
        </a:p>
      </dgm:t>
    </dgm:pt>
    <dgm:pt modelId="{BEFE8A0D-6B65-40FA-8A70-07C375798F9B}" type="pres">
      <dgm:prSet presAssocID="{8DBF6222-A227-409E-AE5A-E7435DA13A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67E0F2C-37DF-4710-81BE-50D7FF6346E1}" type="pres">
      <dgm:prSet presAssocID="{33AE1680-6A69-418D-8CAB-1954E106A190}" presName="centerShape" presStyleLbl="node0" presStyleIdx="0" presStyleCnt="1" custScaleX="71341" custScaleY="69767" custLinFactNeighborX="-326" custLinFactNeighborY="-590"/>
      <dgm:spPr/>
      <dgm:t>
        <a:bodyPr/>
        <a:lstStyle/>
        <a:p>
          <a:endParaRPr lang="fr-FR"/>
        </a:p>
      </dgm:t>
    </dgm:pt>
    <dgm:pt modelId="{E67A6840-ECE8-4C65-A79E-D2A084B23B15}" type="pres">
      <dgm:prSet presAssocID="{AFB2689B-1267-4A0E-BF40-F794427DC0CD}" presName="Name9" presStyleLbl="parChTrans1D2" presStyleIdx="0" presStyleCnt="4"/>
      <dgm:spPr/>
      <dgm:t>
        <a:bodyPr/>
        <a:lstStyle/>
        <a:p>
          <a:endParaRPr lang="fr-FR"/>
        </a:p>
      </dgm:t>
    </dgm:pt>
    <dgm:pt modelId="{571D139A-2B55-4C7C-B7D3-96CDD98701C4}" type="pres">
      <dgm:prSet presAssocID="{AFB2689B-1267-4A0E-BF40-F794427DC0CD}" presName="connTx" presStyleLbl="parChTrans1D2" presStyleIdx="0" presStyleCnt="4"/>
      <dgm:spPr/>
      <dgm:t>
        <a:bodyPr/>
        <a:lstStyle/>
        <a:p>
          <a:endParaRPr lang="fr-FR"/>
        </a:p>
      </dgm:t>
    </dgm:pt>
    <dgm:pt modelId="{D9A7E136-94F8-4B64-8A5B-EC0B6A43D143}" type="pres">
      <dgm:prSet presAssocID="{C438FD52-5885-4C83-970B-0E5F29CD49D0}" presName="node" presStyleLbl="node1" presStyleIdx="0" presStyleCnt="4" custScaleX="92790" custScaleY="68994" custRadScaleRad="62962" custRadScaleInc="4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69BFAC-526A-40C4-94B9-3056AB3463C5}" type="pres">
      <dgm:prSet presAssocID="{5791306C-D78C-4B5B-A0D0-CDFBFF4D72E5}" presName="Name9" presStyleLbl="parChTrans1D2" presStyleIdx="1" presStyleCnt="4"/>
      <dgm:spPr/>
      <dgm:t>
        <a:bodyPr/>
        <a:lstStyle/>
        <a:p>
          <a:endParaRPr lang="fr-FR"/>
        </a:p>
      </dgm:t>
    </dgm:pt>
    <dgm:pt modelId="{E70863C9-CA8C-464E-80E2-71517DC0BEA6}" type="pres">
      <dgm:prSet presAssocID="{5791306C-D78C-4B5B-A0D0-CDFBFF4D72E5}" presName="connTx" presStyleLbl="parChTrans1D2" presStyleIdx="1" presStyleCnt="4"/>
      <dgm:spPr/>
      <dgm:t>
        <a:bodyPr/>
        <a:lstStyle/>
        <a:p>
          <a:endParaRPr lang="fr-FR"/>
        </a:p>
      </dgm:t>
    </dgm:pt>
    <dgm:pt modelId="{42509C27-1F78-4256-ADEC-92F5BA8E3532}" type="pres">
      <dgm:prSet presAssocID="{12410365-CD9D-49E1-B932-0D6484AA1852}" presName="node" presStyleLbl="node1" presStyleIdx="1" presStyleCnt="4" custScaleX="92413" custScaleY="87399" custRadScaleRad="83491" custRadScaleInc="239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B7C405-64EA-42EA-A1DD-0F7E8DCEA45B}" type="pres">
      <dgm:prSet presAssocID="{8D07DDB8-8E2A-4BCE-A47F-EC794C4D58C3}" presName="Name9" presStyleLbl="parChTrans1D2" presStyleIdx="2" presStyleCnt="4"/>
      <dgm:spPr/>
      <dgm:t>
        <a:bodyPr/>
        <a:lstStyle/>
        <a:p>
          <a:endParaRPr lang="fr-FR"/>
        </a:p>
      </dgm:t>
    </dgm:pt>
    <dgm:pt modelId="{DAD06C94-5C18-4283-85D6-A390E4C9F98A}" type="pres">
      <dgm:prSet presAssocID="{8D07DDB8-8E2A-4BCE-A47F-EC794C4D58C3}" presName="connTx" presStyleLbl="parChTrans1D2" presStyleIdx="2" presStyleCnt="4"/>
      <dgm:spPr/>
      <dgm:t>
        <a:bodyPr/>
        <a:lstStyle/>
        <a:p>
          <a:endParaRPr lang="fr-FR"/>
        </a:p>
      </dgm:t>
    </dgm:pt>
    <dgm:pt modelId="{61440F67-37CB-4A99-BAE8-793B7E33C16A}" type="pres">
      <dgm:prSet presAssocID="{06E028D9-3DC4-4DE8-B6C3-AA896DBE5B1D}" presName="node" presStyleLbl="node1" presStyleIdx="2" presStyleCnt="4" custScaleX="95721" custScaleY="76057" custRadScaleRad="63931" custRadScaleInc="3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DB53DE-92F1-4E0C-86DA-97C0588BE7D0}" type="pres">
      <dgm:prSet presAssocID="{47B2852D-41F4-4FFA-80CD-E4B9BDEB1917}" presName="Name9" presStyleLbl="parChTrans1D2" presStyleIdx="3" presStyleCnt="4"/>
      <dgm:spPr/>
      <dgm:t>
        <a:bodyPr/>
        <a:lstStyle/>
        <a:p>
          <a:endParaRPr lang="fr-FR"/>
        </a:p>
      </dgm:t>
    </dgm:pt>
    <dgm:pt modelId="{0C0343D8-915B-4FCC-9274-C846D9CDCE0B}" type="pres">
      <dgm:prSet presAssocID="{47B2852D-41F4-4FFA-80CD-E4B9BDEB1917}" presName="connTx" presStyleLbl="parChTrans1D2" presStyleIdx="3" presStyleCnt="4"/>
      <dgm:spPr/>
      <dgm:t>
        <a:bodyPr/>
        <a:lstStyle/>
        <a:p>
          <a:endParaRPr lang="fr-FR"/>
        </a:p>
      </dgm:t>
    </dgm:pt>
    <dgm:pt modelId="{360A5AF2-F075-4939-821F-06C1735E7019}" type="pres">
      <dgm:prSet presAssocID="{E6CED2EE-AC78-4A63-B754-2DD3B98228ED}" presName="node" presStyleLbl="node1" presStyleIdx="3" presStyleCnt="4" custScaleX="95242" custScaleY="89966" custRadScaleRad="85268" custRadScaleInc="7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A3C66A3-22CC-4680-B218-0C7A300968AB}" srcId="{33AE1680-6A69-418D-8CAB-1954E106A190}" destId="{12410365-CD9D-49E1-B932-0D6484AA1852}" srcOrd="1" destOrd="0" parTransId="{5791306C-D78C-4B5B-A0D0-CDFBFF4D72E5}" sibTransId="{6B0DB2C8-A3EB-4E44-8900-04EF1FFDEF8C}"/>
    <dgm:cxn modelId="{A65D07EE-B761-4AE1-8A14-4321F33805EF}" srcId="{33AE1680-6A69-418D-8CAB-1954E106A190}" destId="{06E028D9-3DC4-4DE8-B6C3-AA896DBE5B1D}" srcOrd="2" destOrd="0" parTransId="{8D07DDB8-8E2A-4BCE-A47F-EC794C4D58C3}" sibTransId="{37A03882-34E6-4896-8C29-F77D7995F620}"/>
    <dgm:cxn modelId="{278F4896-8611-4989-AAB4-B8652B484F60}" type="presOf" srcId="{AFB2689B-1267-4A0E-BF40-F794427DC0CD}" destId="{E67A6840-ECE8-4C65-A79E-D2A084B23B15}" srcOrd="0" destOrd="0" presId="urn:microsoft.com/office/officeart/2005/8/layout/radial1"/>
    <dgm:cxn modelId="{07C9C67D-4903-4822-86EA-17D455335D93}" type="presOf" srcId="{5791306C-D78C-4B5B-A0D0-CDFBFF4D72E5}" destId="{3569BFAC-526A-40C4-94B9-3056AB3463C5}" srcOrd="0" destOrd="0" presId="urn:microsoft.com/office/officeart/2005/8/layout/radial1"/>
    <dgm:cxn modelId="{B1D388DF-823C-4581-A755-5E134603359B}" type="presOf" srcId="{47B2852D-41F4-4FFA-80CD-E4B9BDEB1917}" destId="{25DB53DE-92F1-4E0C-86DA-97C0588BE7D0}" srcOrd="0" destOrd="0" presId="urn:microsoft.com/office/officeart/2005/8/layout/radial1"/>
    <dgm:cxn modelId="{D21339D3-AEC1-4F68-98BD-A6266A91140A}" type="presOf" srcId="{12410365-CD9D-49E1-B932-0D6484AA1852}" destId="{42509C27-1F78-4256-ADEC-92F5BA8E3532}" srcOrd="0" destOrd="0" presId="urn:microsoft.com/office/officeart/2005/8/layout/radial1"/>
    <dgm:cxn modelId="{9E2CAEF3-22E0-4ED6-86D6-923E04299E83}" srcId="{8DBF6222-A227-409E-AE5A-E7435DA13ADA}" destId="{33AE1680-6A69-418D-8CAB-1954E106A190}" srcOrd="0" destOrd="0" parTransId="{3626622D-E67C-4292-AF48-32221E68B8C7}" sibTransId="{FEBF2B08-52FC-4325-B25E-49D90734E6CF}"/>
    <dgm:cxn modelId="{8A2F3F16-AA29-44E6-816E-D8615CCBEAB3}" type="presOf" srcId="{33AE1680-6A69-418D-8CAB-1954E106A190}" destId="{D67E0F2C-37DF-4710-81BE-50D7FF6346E1}" srcOrd="0" destOrd="0" presId="urn:microsoft.com/office/officeart/2005/8/layout/radial1"/>
    <dgm:cxn modelId="{E0229B0A-8B37-40C3-9FB0-06534B651587}" srcId="{33AE1680-6A69-418D-8CAB-1954E106A190}" destId="{E6CED2EE-AC78-4A63-B754-2DD3B98228ED}" srcOrd="3" destOrd="0" parTransId="{47B2852D-41F4-4FFA-80CD-E4B9BDEB1917}" sibTransId="{C939506B-D590-42CA-A48C-840A53EC7196}"/>
    <dgm:cxn modelId="{C0B72C65-CC99-4FB4-BA38-A9EE2A7AE507}" type="presOf" srcId="{47B2852D-41F4-4FFA-80CD-E4B9BDEB1917}" destId="{0C0343D8-915B-4FCC-9274-C846D9CDCE0B}" srcOrd="1" destOrd="0" presId="urn:microsoft.com/office/officeart/2005/8/layout/radial1"/>
    <dgm:cxn modelId="{502732F4-5AA9-4FDA-861A-30C935976483}" type="presOf" srcId="{8D07DDB8-8E2A-4BCE-A47F-EC794C4D58C3}" destId="{DAD06C94-5C18-4283-85D6-A390E4C9F98A}" srcOrd="1" destOrd="0" presId="urn:microsoft.com/office/officeart/2005/8/layout/radial1"/>
    <dgm:cxn modelId="{9DB90F12-55F6-4D9C-BABB-ADA65F93C024}" srcId="{8DBF6222-A227-409E-AE5A-E7435DA13ADA}" destId="{0C3E00B2-E160-4961-9616-D7370933C6C4}" srcOrd="1" destOrd="0" parTransId="{DAD6106D-B410-4AF5-9C8C-6974C05EE56F}" sibTransId="{B1AA5E73-2536-450F-86AF-0800F22F661F}"/>
    <dgm:cxn modelId="{9E2D88CD-BFEA-4025-9BEE-F9DAC43A7AA2}" type="presOf" srcId="{AFB2689B-1267-4A0E-BF40-F794427DC0CD}" destId="{571D139A-2B55-4C7C-B7D3-96CDD98701C4}" srcOrd="1" destOrd="0" presId="urn:microsoft.com/office/officeart/2005/8/layout/radial1"/>
    <dgm:cxn modelId="{C34F3E21-6D21-448A-8AC9-95550196BB88}" srcId="{33AE1680-6A69-418D-8CAB-1954E106A190}" destId="{C438FD52-5885-4C83-970B-0E5F29CD49D0}" srcOrd="0" destOrd="0" parTransId="{AFB2689B-1267-4A0E-BF40-F794427DC0CD}" sibTransId="{510EA6AC-F778-4DC2-ABAD-93739976F92B}"/>
    <dgm:cxn modelId="{B8C9E0F7-584A-45E6-B91C-58D4A7C5D393}" type="presOf" srcId="{C438FD52-5885-4C83-970B-0E5F29CD49D0}" destId="{D9A7E136-94F8-4B64-8A5B-EC0B6A43D143}" srcOrd="0" destOrd="0" presId="urn:microsoft.com/office/officeart/2005/8/layout/radial1"/>
    <dgm:cxn modelId="{F59A1C46-73EA-47CA-8D79-3BFA424DCFC0}" type="presOf" srcId="{06E028D9-3DC4-4DE8-B6C3-AA896DBE5B1D}" destId="{61440F67-37CB-4A99-BAE8-793B7E33C16A}" srcOrd="0" destOrd="0" presId="urn:microsoft.com/office/officeart/2005/8/layout/radial1"/>
    <dgm:cxn modelId="{A0B12B31-6BCB-4A10-98E3-1ED8DA0C314E}" type="presOf" srcId="{8DBF6222-A227-409E-AE5A-E7435DA13ADA}" destId="{BEFE8A0D-6B65-40FA-8A70-07C375798F9B}" srcOrd="0" destOrd="0" presId="urn:microsoft.com/office/officeart/2005/8/layout/radial1"/>
    <dgm:cxn modelId="{76D194F6-1E5F-4059-9F00-34D352745B3F}" type="presOf" srcId="{8D07DDB8-8E2A-4BCE-A47F-EC794C4D58C3}" destId="{F3B7C405-64EA-42EA-A1DD-0F7E8DCEA45B}" srcOrd="0" destOrd="0" presId="urn:microsoft.com/office/officeart/2005/8/layout/radial1"/>
    <dgm:cxn modelId="{DE255A04-0802-46F4-BCED-96A08AC36225}" type="presOf" srcId="{E6CED2EE-AC78-4A63-B754-2DD3B98228ED}" destId="{360A5AF2-F075-4939-821F-06C1735E7019}" srcOrd="0" destOrd="0" presId="urn:microsoft.com/office/officeart/2005/8/layout/radial1"/>
    <dgm:cxn modelId="{5D457A6B-B53A-4CDA-AF6A-31F59E90C186}" type="presOf" srcId="{5791306C-D78C-4B5B-A0D0-CDFBFF4D72E5}" destId="{E70863C9-CA8C-464E-80E2-71517DC0BEA6}" srcOrd="1" destOrd="0" presId="urn:microsoft.com/office/officeart/2005/8/layout/radial1"/>
    <dgm:cxn modelId="{8817C7AB-1E4C-4FF9-882F-E31131E7B85E}" type="presParOf" srcId="{BEFE8A0D-6B65-40FA-8A70-07C375798F9B}" destId="{D67E0F2C-37DF-4710-81BE-50D7FF6346E1}" srcOrd="0" destOrd="0" presId="urn:microsoft.com/office/officeart/2005/8/layout/radial1"/>
    <dgm:cxn modelId="{0A061732-9785-4F60-86FD-139B5914B85E}" type="presParOf" srcId="{BEFE8A0D-6B65-40FA-8A70-07C375798F9B}" destId="{E67A6840-ECE8-4C65-A79E-D2A084B23B15}" srcOrd="1" destOrd="0" presId="urn:microsoft.com/office/officeart/2005/8/layout/radial1"/>
    <dgm:cxn modelId="{31F9234E-125B-4ACB-AB03-6C6D5C04B733}" type="presParOf" srcId="{E67A6840-ECE8-4C65-A79E-D2A084B23B15}" destId="{571D139A-2B55-4C7C-B7D3-96CDD98701C4}" srcOrd="0" destOrd="0" presId="urn:microsoft.com/office/officeart/2005/8/layout/radial1"/>
    <dgm:cxn modelId="{407C5B0D-0A56-4D56-B357-A1C31166D758}" type="presParOf" srcId="{BEFE8A0D-6B65-40FA-8A70-07C375798F9B}" destId="{D9A7E136-94F8-4B64-8A5B-EC0B6A43D143}" srcOrd="2" destOrd="0" presId="urn:microsoft.com/office/officeart/2005/8/layout/radial1"/>
    <dgm:cxn modelId="{9C8EA2C8-CB14-4D88-A203-CA82F586054A}" type="presParOf" srcId="{BEFE8A0D-6B65-40FA-8A70-07C375798F9B}" destId="{3569BFAC-526A-40C4-94B9-3056AB3463C5}" srcOrd="3" destOrd="0" presId="urn:microsoft.com/office/officeart/2005/8/layout/radial1"/>
    <dgm:cxn modelId="{F1FD9778-3F47-4FB7-AE15-A06E40137F15}" type="presParOf" srcId="{3569BFAC-526A-40C4-94B9-3056AB3463C5}" destId="{E70863C9-CA8C-464E-80E2-71517DC0BEA6}" srcOrd="0" destOrd="0" presId="urn:microsoft.com/office/officeart/2005/8/layout/radial1"/>
    <dgm:cxn modelId="{96968A3A-1C41-47B5-BA67-6B6A26A54FE0}" type="presParOf" srcId="{BEFE8A0D-6B65-40FA-8A70-07C375798F9B}" destId="{42509C27-1F78-4256-ADEC-92F5BA8E3532}" srcOrd="4" destOrd="0" presId="urn:microsoft.com/office/officeart/2005/8/layout/radial1"/>
    <dgm:cxn modelId="{1F60A2DD-B3B0-4BA7-813D-15BFCB23FEF2}" type="presParOf" srcId="{BEFE8A0D-6B65-40FA-8A70-07C375798F9B}" destId="{F3B7C405-64EA-42EA-A1DD-0F7E8DCEA45B}" srcOrd="5" destOrd="0" presId="urn:microsoft.com/office/officeart/2005/8/layout/radial1"/>
    <dgm:cxn modelId="{EE8511CD-3F29-438C-AEDD-A7E34AE67716}" type="presParOf" srcId="{F3B7C405-64EA-42EA-A1DD-0F7E8DCEA45B}" destId="{DAD06C94-5C18-4283-85D6-A390E4C9F98A}" srcOrd="0" destOrd="0" presId="urn:microsoft.com/office/officeart/2005/8/layout/radial1"/>
    <dgm:cxn modelId="{F742E2AD-E941-419A-9460-A22DD48AE43C}" type="presParOf" srcId="{BEFE8A0D-6B65-40FA-8A70-07C375798F9B}" destId="{61440F67-37CB-4A99-BAE8-793B7E33C16A}" srcOrd="6" destOrd="0" presId="urn:microsoft.com/office/officeart/2005/8/layout/radial1"/>
    <dgm:cxn modelId="{0BC0D12C-CCE1-4472-900A-3F7F877C2668}" type="presParOf" srcId="{BEFE8A0D-6B65-40FA-8A70-07C375798F9B}" destId="{25DB53DE-92F1-4E0C-86DA-97C0588BE7D0}" srcOrd="7" destOrd="0" presId="urn:microsoft.com/office/officeart/2005/8/layout/radial1"/>
    <dgm:cxn modelId="{11998A08-7BCE-426F-A665-B8E27D4A6A03}" type="presParOf" srcId="{25DB53DE-92F1-4E0C-86DA-97C0588BE7D0}" destId="{0C0343D8-915B-4FCC-9274-C846D9CDCE0B}" srcOrd="0" destOrd="0" presId="urn:microsoft.com/office/officeart/2005/8/layout/radial1"/>
    <dgm:cxn modelId="{9695F915-6818-464C-88E0-B8C33A562BED}" type="presParOf" srcId="{BEFE8A0D-6B65-40FA-8A70-07C375798F9B}" destId="{360A5AF2-F075-4939-821F-06C1735E701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7E0F2C-37DF-4710-81BE-50D7FF6346E1}">
      <dsp:nvSpPr>
        <dsp:cNvPr id="0" name=""/>
        <dsp:cNvSpPr/>
      </dsp:nvSpPr>
      <dsp:spPr>
        <a:xfrm>
          <a:off x="3853124" y="2519854"/>
          <a:ext cx="1253276" cy="1225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Le personnage significatif</a:t>
          </a:r>
          <a:endParaRPr lang="fr-FR" sz="1200" b="1" kern="1200" dirty="0"/>
        </a:p>
      </dsp:txBody>
      <dsp:txXfrm>
        <a:off x="3853124" y="2519854"/>
        <a:ext cx="1253276" cy="1225625"/>
      </dsp:txXfrm>
    </dsp:sp>
    <dsp:sp modelId="{E67A6840-ECE8-4C65-A79E-D2A084B23B15}">
      <dsp:nvSpPr>
        <dsp:cNvPr id="0" name=""/>
        <dsp:cNvSpPr/>
      </dsp:nvSpPr>
      <dsp:spPr>
        <a:xfrm rot="16247806">
          <a:off x="4392772" y="2405424"/>
          <a:ext cx="193717" cy="35274"/>
        </a:xfrm>
        <a:custGeom>
          <a:avLst/>
          <a:gdLst/>
          <a:ahLst/>
          <a:cxnLst/>
          <a:rect l="0" t="0" r="0" b="0"/>
          <a:pathLst>
            <a:path>
              <a:moveTo>
                <a:pt x="0" y="17637"/>
              </a:moveTo>
              <a:lnTo>
                <a:pt x="193717" y="176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6247806">
        <a:off x="4484788" y="2418218"/>
        <a:ext cx="9685" cy="9685"/>
      </dsp:txXfrm>
    </dsp:sp>
    <dsp:sp modelId="{D9A7E136-94F8-4B64-8A5B-EC0B6A43D143}">
      <dsp:nvSpPr>
        <dsp:cNvPr id="0" name=""/>
        <dsp:cNvSpPr/>
      </dsp:nvSpPr>
      <dsp:spPr>
        <a:xfrm>
          <a:off x="3684365" y="1114198"/>
          <a:ext cx="1630080" cy="12120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Son statut social</a:t>
          </a:r>
          <a:endParaRPr lang="fr-FR" sz="1200" kern="1200" dirty="0"/>
        </a:p>
      </dsp:txBody>
      <dsp:txXfrm>
        <a:off x="3684365" y="1114198"/>
        <a:ext cx="1630080" cy="1212046"/>
      </dsp:txXfrm>
    </dsp:sp>
    <dsp:sp modelId="{3569BFAC-526A-40C4-94B9-3056AB3463C5}">
      <dsp:nvSpPr>
        <dsp:cNvPr id="0" name=""/>
        <dsp:cNvSpPr/>
      </dsp:nvSpPr>
      <dsp:spPr>
        <a:xfrm rot="112270">
          <a:off x="5105922" y="3143426"/>
          <a:ext cx="486056" cy="35274"/>
        </a:xfrm>
        <a:custGeom>
          <a:avLst/>
          <a:gdLst/>
          <a:ahLst/>
          <a:cxnLst/>
          <a:rect l="0" t="0" r="0" b="0"/>
          <a:pathLst>
            <a:path>
              <a:moveTo>
                <a:pt x="0" y="17637"/>
              </a:moveTo>
              <a:lnTo>
                <a:pt x="486056" y="176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12270">
        <a:off x="5336798" y="3148911"/>
        <a:ext cx="24302" cy="24302"/>
      </dsp:txXfrm>
    </dsp:sp>
    <dsp:sp modelId="{42509C27-1F78-4256-ADEC-92F5BA8E3532}">
      <dsp:nvSpPr>
        <dsp:cNvPr id="0" name=""/>
        <dsp:cNvSpPr/>
      </dsp:nvSpPr>
      <dsp:spPr>
        <a:xfrm>
          <a:off x="5591365" y="2427814"/>
          <a:ext cx="1623457" cy="15353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b="1" kern="1200" dirty="0" smtClean="0"/>
            <a:t>Un acteur important de son époque</a:t>
          </a:r>
          <a:endParaRPr lang="fr-FR" sz="900" kern="1200" dirty="0"/>
        </a:p>
      </dsp:txBody>
      <dsp:txXfrm>
        <a:off x="5591365" y="2427814"/>
        <a:ext cx="1623457" cy="1535374"/>
      </dsp:txXfrm>
    </dsp:sp>
    <dsp:sp modelId="{F3B7C405-64EA-42EA-A1DD-0F7E8DCEA45B}">
      <dsp:nvSpPr>
        <dsp:cNvPr id="0" name=""/>
        <dsp:cNvSpPr/>
      </dsp:nvSpPr>
      <dsp:spPr>
        <a:xfrm rot="5374430">
          <a:off x="4381236" y="3831681"/>
          <a:ext cx="207713" cy="35274"/>
        </a:xfrm>
        <a:custGeom>
          <a:avLst/>
          <a:gdLst/>
          <a:ahLst/>
          <a:cxnLst/>
          <a:rect l="0" t="0" r="0" b="0"/>
          <a:pathLst>
            <a:path>
              <a:moveTo>
                <a:pt x="0" y="17637"/>
              </a:moveTo>
              <a:lnTo>
                <a:pt x="207713" y="176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5374430">
        <a:off x="4479900" y="3844125"/>
        <a:ext cx="10385" cy="10385"/>
      </dsp:txXfrm>
    </dsp:sp>
    <dsp:sp modelId="{61440F67-37CB-4A99-BAE8-793B7E33C16A}">
      <dsp:nvSpPr>
        <dsp:cNvPr id="0" name=""/>
        <dsp:cNvSpPr/>
      </dsp:nvSpPr>
      <dsp:spPr>
        <a:xfrm>
          <a:off x="3650049" y="3953160"/>
          <a:ext cx="1681570" cy="1336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L’image du personnage de son vivant : la légende et ses utilisations</a:t>
          </a:r>
        </a:p>
      </dsp:txBody>
      <dsp:txXfrm>
        <a:off x="3650049" y="3953160"/>
        <a:ext cx="1681570" cy="1336124"/>
      </dsp:txXfrm>
    </dsp:sp>
    <dsp:sp modelId="{25DB53DE-92F1-4E0C-86DA-97C0588BE7D0}">
      <dsp:nvSpPr>
        <dsp:cNvPr id="0" name=""/>
        <dsp:cNvSpPr/>
      </dsp:nvSpPr>
      <dsp:spPr>
        <a:xfrm rot="10771486">
          <a:off x="3381848" y="3122182"/>
          <a:ext cx="471305" cy="35274"/>
        </a:xfrm>
        <a:custGeom>
          <a:avLst/>
          <a:gdLst/>
          <a:ahLst/>
          <a:cxnLst/>
          <a:rect l="0" t="0" r="0" b="0"/>
          <a:pathLst>
            <a:path>
              <a:moveTo>
                <a:pt x="0" y="17637"/>
              </a:moveTo>
              <a:lnTo>
                <a:pt x="471305" y="176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771486">
        <a:off x="3605719" y="3128036"/>
        <a:ext cx="23565" cy="23565"/>
      </dsp:txXfrm>
    </dsp:sp>
    <dsp:sp modelId="{360A5AF2-F075-4939-821F-06C1735E7019}">
      <dsp:nvSpPr>
        <dsp:cNvPr id="0" name=""/>
        <dsp:cNvSpPr/>
      </dsp:nvSpPr>
      <dsp:spPr>
        <a:xfrm>
          <a:off x="1708733" y="2358477"/>
          <a:ext cx="1673155" cy="15804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La postérité du personnage : entre vérité et légende, histoire et mémoire</a:t>
          </a:r>
          <a:endParaRPr lang="fr-FR" sz="1400" kern="1200" dirty="0"/>
        </a:p>
      </dsp:txBody>
      <dsp:txXfrm>
        <a:off x="1708733" y="2358477"/>
        <a:ext cx="1673155" cy="15804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7E0F2C-37DF-4710-81BE-50D7FF6346E1}">
      <dsp:nvSpPr>
        <dsp:cNvPr id="0" name=""/>
        <dsp:cNvSpPr/>
      </dsp:nvSpPr>
      <dsp:spPr>
        <a:xfrm>
          <a:off x="3923932" y="2595120"/>
          <a:ext cx="1291014" cy="126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Jeanne d’Arc :  entre vérité et légende </a:t>
          </a:r>
          <a:endParaRPr lang="fr-FR" sz="1300" b="1" kern="1200" dirty="0"/>
        </a:p>
      </dsp:txBody>
      <dsp:txXfrm>
        <a:off x="3923932" y="2595120"/>
        <a:ext cx="1291014" cy="1262531"/>
      </dsp:txXfrm>
    </dsp:sp>
    <dsp:sp modelId="{E67A6840-ECE8-4C65-A79E-D2A084B23B15}">
      <dsp:nvSpPr>
        <dsp:cNvPr id="0" name=""/>
        <dsp:cNvSpPr/>
      </dsp:nvSpPr>
      <dsp:spPr>
        <a:xfrm rot="16247806">
          <a:off x="4479655" y="2477424"/>
          <a:ext cx="199904" cy="35622"/>
        </a:xfrm>
        <a:custGeom>
          <a:avLst/>
          <a:gdLst/>
          <a:ahLst/>
          <a:cxnLst/>
          <a:rect l="0" t="0" r="0" b="0"/>
          <a:pathLst>
            <a:path>
              <a:moveTo>
                <a:pt x="0" y="17811"/>
              </a:moveTo>
              <a:lnTo>
                <a:pt x="199904" y="178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6247806">
        <a:off x="4574610" y="2490238"/>
        <a:ext cx="9995" cy="9995"/>
      </dsp:txXfrm>
    </dsp:sp>
    <dsp:sp modelId="{D9A7E136-94F8-4B64-8A5B-EC0B6A43D143}">
      <dsp:nvSpPr>
        <dsp:cNvPr id="0" name=""/>
        <dsp:cNvSpPr/>
      </dsp:nvSpPr>
      <dsp:spPr>
        <a:xfrm>
          <a:off x="3750097" y="1146784"/>
          <a:ext cx="1679164" cy="12485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Son statut social : une femme de son temps et qui transgresse les normes</a:t>
          </a:r>
          <a:endParaRPr lang="fr-FR" sz="1200" kern="1200" dirty="0"/>
        </a:p>
      </dsp:txBody>
      <dsp:txXfrm>
        <a:off x="3750097" y="1146784"/>
        <a:ext cx="1679164" cy="1248542"/>
      </dsp:txXfrm>
    </dsp:sp>
    <dsp:sp modelId="{3569BFAC-526A-40C4-94B9-3056AB3463C5}">
      <dsp:nvSpPr>
        <dsp:cNvPr id="0" name=""/>
        <dsp:cNvSpPr/>
      </dsp:nvSpPr>
      <dsp:spPr>
        <a:xfrm rot="112270">
          <a:off x="5214454" y="3237833"/>
          <a:ext cx="501174" cy="35622"/>
        </a:xfrm>
        <a:custGeom>
          <a:avLst/>
          <a:gdLst/>
          <a:ahLst/>
          <a:cxnLst/>
          <a:rect l="0" t="0" r="0" b="0"/>
          <a:pathLst>
            <a:path>
              <a:moveTo>
                <a:pt x="0" y="17811"/>
              </a:moveTo>
              <a:lnTo>
                <a:pt x="501174" y="178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12270">
        <a:off x="5452512" y="3243115"/>
        <a:ext cx="25058" cy="25058"/>
      </dsp:txXfrm>
    </dsp:sp>
    <dsp:sp modelId="{42509C27-1F78-4256-ADEC-92F5BA8E3532}">
      <dsp:nvSpPr>
        <dsp:cNvPr id="0" name=""/>
        <dsp:cNvSpPr/>
      </dsp:nvSpPr>
      <dsp:spPr>
        <a:xfrm>
          <a:off x="5714996" y="2500324"/>
          <a:ext cx="1672342" cy="158160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b="1" kern="1200" dirty="0" smtClean="0"/>
            <a:t>Un acteur important de son époque : Orléans, le sacre, les victoires et la défaite de Paris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/>
        </a:p>
      </dsp:txBody>
      <dsp:txXfrm>
        <a:off x="5714996" y="2500324"/>
        <a:ext cx="1672342" cy="1581606"/>
      </dsp:txXfrm>
    </dsp:sp>
    <dsp:sp modelId="{F3B7C405-64EA-42EA-A1DD-0F7E8DCEA45B}">
      <dsp:nvSpPr>
        <dsp:cNvPr id="0" name=""/>
        <dsp:cNvSpPr/>
      </dsp:nvSpPr>
      <dsp:spPr>
        <a:xfrm rot="5374430">
          <a:off x="4467761" y="3946991"/>
          <a:ext cx="214341" cy="35622"/>
        </a:xfrm>
        <a:custGeom>
          <a:avLst/>
          <a:gdLst/>
          <a:ahLst/>
          <a:cxnLst/>
          <a:rect l="0" t="0" r="0" b="0"/>
          <a:pathLst>
            <a:path>
              <a:moveTo>
                <a:pt x="0" y="17811"/>
              </a:moveTo>
              <a:lnTo>
                <a:pt x="214341" y="178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5374430">
        <a:off x="4569573" y="3959444"/>
        <a:ext cx="10717" cy="10717"/>
      </dsp:txXfrm>
    </dsp:sp>
    <dsp:sp modelId="{61440F67-37CB-4A99-BAE8-793B7E33C16A}">
      <dsp:nvSpPr>
        <dsp:cNvPr id="0" name=""/>
        <dsp:cNvSpPr/>
      </dsp:nvSpPr>
      <dsp:spPr>
        <a:xfrm>
          <a:off x="3714745" y="4071958"/>
          <a:ext cx="1732205" cy="13763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L’image du personnage de son vivant : la légende et ses utilisations</a:t>
          </a:r>
        </a:p>
      </dsp:txBody>
      <dsp:txXfrm>
        <a:off x="3714745" y="4071958"/>
        <a:ext cx="1732205" cy="1376357"/>
      </dsp:txXfrm>
    </dsp:sp>
    <dsp:sp modelId="{25DB53DE-92F1-4E0C-86DA-97C0588BE7D0}">
      <dsp:nvSpPr>
        <dsp:cNvPr id="0" name=""/>
        <dsp:cNvSpPr/>
      </dsp:nvSpPr>
      <dsp:spPr>
        <a:xfrm rot="10771486">
          <a:off x="3437981" y="3215944"/>
          <a:ext cx="485982" cy="35622"/>
        </a:xfrm>
        <a:custGeom>
          <a:avLst/>
          <a:gdLst/>
          <a:ahLst/>
          <a:cxnLst/>
          <a:rect l="0" t="0" r="0" b="0"/>
          <a:pathLst>
            <a:path>
              <a:moveTo>
                <a:pt x="0" y="17811"/>
              </a:moveTo>
              <a:lnTo>
                <a:pt x="485982" y="178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771486">
        <a:off x="3668823" y="3221606"/>
        <a:ext cx="24299" cy="24299"/>
      </dsp:txXfrm>
    </dsp:sp>
    <dsp:sp modelId="{360A5AF2-F075-4939-821F-06C1735E7019}">
      <dsp:nvSpPr>
        <dsp:cNvPr id="0" name=""/>
        <dsp:cNvSpPr/>
      </dsp:nvSpPr>
      <dsp:spPr>
        <a:xfrm>
          <a:off x="1714486" y="2428888"/>
          <a:ext cx="1723536" cy="16280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La postérité du personnage : entre vérité, légende et récupération </a:t>
          </a:r>
          <a:endParaRPr lang="fr-FR" sz="1400" kern="1200" dirty="0"/>
        </a:p>
      </dsp:txBody>
      <dsp:txXfrm>
        <a:off x="1714486" y="2428888"/>
        <a:ext cx="1723536" cy="1628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E4DB-5A8E-4E0A-813A-E4C7B47BF209}" type="datetimeFigureOut">
              <a:rPr lang="fr-FR" smtClean="0"/>
              <a:pPr/>
              <a:t>06/11/2010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34AF-F134-4E78-A37A-9BFCAFFFEB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B343-8D72-447F-B956-5980FA0073E9}" type="datetimeFigureOut">
              <a:rPr lang="fr-FR" smtClean="0"/>
              <a:pPr/>
              <a:t>06/11/2010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D5578-BC9F-47AD-8784-F2EB931357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3CED5B-2441-4E03-AC88-18FD97CF7A7D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3207-25E4-4364-8A9E-6EF5D85CAF4E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149A-B012-4DCB-AE32-C189D83CB57E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E3EA91-AF64-40B6-A843-6F6ABA4DB364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BDFB2D-A8B8-4184-8BD4-3037379549C3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B50B-9D57-49D3-9151-96D93C33D43F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B33E-1218-409D-BC3A-5E53A0B5C610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46B908-DBC4-4358-8D30-0A89FB4FC424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DC60-89A2-4B78-87A1-D30788B7C5D4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F6A8E-2DE3-49EE-BD5D-95EC59BA7F49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CD9CAB-363D-4B67-B3DE-BBD001CE443D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B05C40-9D75-4E5B-99F9-CAF4774A18D8}" type="datetime1">
              <a:rPr lang="fr-FR" smtClean="0"/>
              <a:pPr/>
              <a:t>06/11/2010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643FC0-E192-475F-80DA-A6BACBAF9E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ejeanne.fr/image_1385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uguesclin.free.fr/guerre_de_cent_ans/image/Jeanne_mignatur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nted-rare-books.com/img/ancien/joan-of-arc/joan-of-arc-tapisseri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ssignets.com/signetsdiane/calendrier/images/mai/30/bucher122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ireenprimaire.free.fr/images/France987_1180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thumb/f/fa/Map_France_1477-fr.svg/350px-Map_France_1477-fr.svg.png" TargetMode="Externa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lasses.bnf.fr/heros/pedago/heros_2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xpositions.bnf.fr/fouquet/reperes/34/index34b.htm" TargetMode="External"/><Relationship Id="rId2" Type="http://schemas.openxmlformats.org/officeDocument/2006/relationships/hyperlink" Target="http://www.rdv-histoir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asses.bnf.fr/heros/pedago/01.htm" TargetMode="External"/><Relationship Id="rId4" Type="http://schemas.openxmlformats.org/officeDocument/2006/relationships/hyperlink" Target="http://www.histoire-fr.com/valois_charles7_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ousse.fr/encyclopedie/data/images/100510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3140968"/>
            <a:ext cx="6286544" cy="150019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L’entrée par des « personnages significatifs » dans la leçon d’histoire 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334472" cy="1440160"/>
          </a:xfrm>
        </p:spPr>
        <p:txBody>
          <a:bodyPr>
            <a:normAutofit fontScale="55000" lnSpcReduction="20000"/>
          </a:bodyPr>
          <a:lstStyle/>
          <a:p>
            <a:r>
              <a:rPr lang="fr-FR" sz="3200" dirty="0" smtClean="0"/>
              <a:t>Jeanne d’Arc et Charles VII : la construction de l’État 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					</a:t>
            </a:r>
          </a:p>
          <a:p>
            <a:endParaRPr lang="fr-FR" sz="1200" dirty="0" smtClean="0"/>
          </a:p>
          <a:p>
            <a:r>
              <a:rPr lang="fr-FR" sz="1200" dirty="0" smtClean="0"/>
              <a:t>					</a:t>
            </a:r>
            <a:r>
              <a:rPr lang="fr-FR" sz="2100" dirty="0" smtClean="0"/>
              <a:t>Sophie Gaudelette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26626" name="Picture 2" descr="http://www.saintejeanne.fr/image_13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459732" cy="323649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499992" y="332656"/>
            <a:ext cx="1646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hlinkClick r:id="rId3"/>
              </a:rPr>
              <a:t>http://www.saintejeanne.fr/image_1385.jpg</a:t>
            </a:r>
            <a:endParaRPr lang="fr-FR" sz="600" dirty="0" smtClean="0"/>
          </a:p>
          <a:p>
            <a:endParaRPr lang="fr-FR" sz="600" dirty="0"/>
          </a:p>
        </p:txBody>
      </p:sp>
      <p:sp>
        <p:nvSpPr>
          <p:cNvPr id="7" name="ZoneTexte 6"/>
          <p:cNvSpPr txBox="1"/>
          <p:nvPr/>
        </p:nvSpPr>
        <p:spPr>
          <a:xfrm>
            <a:off x="4211960" y="54868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Jeanne victorieuse à </a:t>
            </a:r>
            <a:r>
              <a:rPr lang="fr-FR" sz="800" dirty="0" err="1" smtClean="0"/>
              <a:t>Palay</a:t>
            </a:r>
            <a:r>
              <a:rPr lang="fr-FR" sz="800" dirty="0" smtClean="0"/>
              <a:t>, église de </a:t>
            </a:r>
            <a:r>
              <a:rPr lang="fr-FR" sz="800" dirty="0" err="1" smtClean="0"/>
              <a:t>Champéon</a:t>
            </a:r>
            <a:r>
              <a:rPr lang="fr-FR" sz="800" dirty="0" smtClean="0"/>
              <a:t>, Mayenne </a:t>
            </a:r>
            <a:endParaRPr lang="fr-F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837876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2) Jeanne, une fille de son temps </a:t>
            </a:r>
            <a:r>
              <a:rPr lang="fr-FR" sz="2400" b="1" u="sng" dirty="0" smtClean="0">
                <a:solidFill>
                  <a:srgbClr val="0070C0"/>
                </a:solidFill>
              </a:rPr>
              <a:t>? </a:t>
            </a:r>
            <a:r>
              <a:rPr lang="fr-FR" sz="2400" b="1" u="sng" dirty="0" smtClean="0">
                <a:solidFill>
                  <a:srgbClr val="0070C0"/>
                </a:solidFill>
              </a:rPr>
              <a:t/>
            </a:r>
            <a:br>
              <a:rPr lang="fr-FR" sz="2400" b="1" u="sng" dirty="0" smtClean="0">
                <a:solidFill>
                  <a:srgbClr val="0070C0"/>
                </a:solidFill>
              </a:rPr>
            </a:br>
            <a:r>
              <a:rPr lang="fr-FR" sz="2400" b="1" u="sng" dirty="0" smtClean="0">
                <a:solidFill>
                  <a:srgbClr val="0070C0"/>
                </a:solidFill>
              </a:rPr>
              <a:t>- une prophétesse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686700" cy="55452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fr-FR" u="sng" dirty="0" smtClean="0">
                <a:latin typeface="Calibri" pitchFamily="34" charset="0"/>
              </a:rPr>
              <a:t>Les 3 prophéties </a:t>
            </a:r>
            <a:r>
              <a:rPr lang="fr-FR" sz="1800" dirty="0" smtClean="0">
                <a:latin typeface="Calibri" pitchFamily="34" charset="0"/>
              </a:rPr>
              <a:t>(exercice élèves)</a:t>
            </a:r>
            <a:endParaRPr lang="fr-FR" sz="18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1"/>
            <a:r>
              <a:rPr lang="fr-FR" dirty="0" smtClean="0">
                <a:latin typeface="Calibri" pitchFamily="34" charset="0"/>
              </a:rPr>
              <a:t>À un moment où le danger se précise, Jeanne se met à entendre des voix. Elle entend St Michel, Ste Catherine et Ste Marguerite qui lui donnent 3 missions </a:t>
            </a:r>
          </a:p>
          <a:p>
            <a:pPr lvl="2"/>
            <a:r>
              <a:rPr lang="fr-FR" dirty="0" smtClean="0">
                <a:latin typeface="Calibri" pitchFamily="34" charset="0"/>
              </a:rPr>
              <a:t>Délivrer Orléans</a:t>
            </a:r>
          </a:p>
          <a:p>
            <a:pPr lvl="2"/>
            <a:r>
              <a:rPr lang="fr-FR" dirty="0" smtClean="0">
                <a:latin typeface="Calibri" pitchFamily="34" charset="0"/>
              </a:rPr>
              <a:t>Faire sacrer Charles VII à Reims</a:t>
            </a:r>
          </a:p>
          <a:p>
            <a:pPr lvl="2"/>
            <a:r>
              <a:rPr lang="fr-FR" dirty="0" smtClean="0">
                <a:latin typeface="Calibri" pitchFamily="34" charset="0"/>
              </a:rPr>
              <a:t>Libérer Paris et bouter les Anglais hors de France</a:t>
            </a:r>
          </a:p>
          <a:p>
            <a:pPr lvl="2">
              <a:buNone/>
            </a:pPr>
            <a:endParaRPr lang="fr-FR" dirty="0" smtClean="0">
              <a:latin typeface="Calibri" pitchFamily="34" charset="0"/>
            </a:endParaRPr>
          </a:p>
          <a:p>
            <a:r>
              <a:rPr lang="fr-FR" u="sng" dirty="0" smtClean="0">
                <a:latin typeface="Calibri" pitchFamily="34" charset="0"/>
              </a:rPr>
              <a:t>Mise en perspective </a:t>
            </a:r>
            <a:r>
              <a:rPr lang="fr-FR" dirty="0" smtClean="0">
                <a:latin typeface="Calibri" pitchFamily="34" charset="0"/>
              </a:rPr>
              <a:t>: </a:t>
            </a:r>
            <a:r>
              <a:rPr lang="fr-FR" sz="1800" dirty="0" smtClean="0">
                <a:latin typeface="Calibri" pitchFamily="34" charset="0"/>
              </a:rPr>
              <a:t>(récit magistral)</a:t>
            </a:r>
          </a:p>
          <a:p>
            <a:pPr lvl="1"/>
            <a:r>
              <a:rPr lang="fr-FR" dirty="0" smtClean="0">
                <a:latin typeface="Calibri" pitchFamily="34" charset="0"/>
              </a:rPr>
              <a:t>Ce n’est pas le premier cas de prophétesse </a:t>
            </a:r>
          </a:p>
          <a:p>
            <a:pPr lvl="1"/>
            <a:r>
              <a:rPr lang="fr-FR" dirty="0" smtClean="0">
                <a:latin typeface="Calibri" pitchFamily="34" charset="0"/>
              </a:rPr>
              <a:t>Saint Michel et les prophéties</a:t>
            </a:r>
          </a:p>
          <a:p>
            <a:endParaRPr lang="fr-FR" dirty="0" smtClean="0">
              <a:latin typeface="Calibri" pitchFamily="34" charset="0"/>
            </a:endParaRPr>
          </a:p>
          <a:p>
            <a:r>
              <a:rPr lang="fr-FR" u="sng" dirty="0" smtClean="0">
                <a:latin typeface="Calibri" pitchFamily="34" charset="0"/>
              </a:rPr>
              <a:t>Contextualisation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sz="1800" dirty="0" smtClean="0">
                <a:latin typeface="Calibri" pitchFamily="34" charset="0"/>
              </a:rPr>
              <a:t>(récit magistral) </a:t>
            </a:r>
            <a:r>
              <a:rPr lang="fr-FR" dirty="0" smtClean="0">
                <a:latin typeface="Calibri" pitchFamily="34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Calibri" pitchFamily="34" charset="0"/>
              </a:rPr>
              <a:t> </a:t>
            </a:r>
            <a:r>
              <a:rPr lang="fr-FR" sz="2200" dirty="0" smtClean="0">
                <a:latin typeface="Calibri" pitchFamily="34" charset="0"/>
              </a:rPr>
              <a:t>Charles VII a besoin de ces prophéties, dans une période difficile : guerre.</a:t>
            </a:r>
          </a:p>
          <a:p>
            <a:pPr>
              <a:buFont typeface="Arial" pitchFamily="34" charset="0"/>
              <a:buChar char="•"/>
            </a:pPr>
            <a:r>
              <a:rPr lang="fr-FR" sz="2200" dirty="0" smtClean="0">
                <a:latin typeface="Calibri" pitchFamily="34" charset="0"/>
              </a:rPr>
              <a:t>Jeanne lui donne la place de roi qui lui était contestée. </a:t>
            </a:r>
            <a:endParaRPr lang="fr-FR" sz="2200" dirty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15200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b="1" u="sng" dirty="0" smtClean="0">
                <a:latin typeface="Calibri" pitchFamily="34" charset="0"/>
              </a:rPr>
              <a:t>Une « chevalier »</a:t>
            </a:r>
            <a:endParaRPr lang="fr-FR" sz="2000" b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1"/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L’accoutrement exceptionnel </a:t>
            </a:r>
            <a:r>
              <a:rPr lang="fr-FR" sz="1800" dirty="0" smtClean="0">
                <a:latin typeface="Calibri" pitchFamily="34" charset="0"/>
              </a:rPr>
              <a:t>de Jeanne étonne : cheveux courts, épée, armure, étendard </a:t>
            </a:r>
          </a:p>
          <a:p>
            <a:pPr lvl="1"/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Quasiment adoubée </a:t>
            </a:r>
            <a:r>
              <a:rPr lang="fr-FR" sz="1800" dirty="0" smtClean="0">
                <a:latin typeface="Calibri" pitchFamily="34" charset="0"/>
              </a:rPr>
              <a:t>: Jeanne a fait la preuve d’une grande dextérité à cheval publiquement, comme tout nouvel adoubé qui reçoit ses armes</a:t>
            </a:r>
          </a:p>
          <a:p>
            <a:pPr lvl="1">
              <a:buNone/>
            </a:pPr>
            <a:r>
              <a:rPr lang="fr-FR" sz="1800" dirty="0" smtClean="0">
                <a:latin typeface="Calibri" pitchFamily="34" charset="0"/>
              </a:rPr>
              <a:t>        (Faire un point ici sur le </a:t>
            </a:r>
            <a:r>
              <a:rPr lang="fr-FR" sz="1800" b="1" u="sng" dirty="0" smtClean="0">
                <a:solidFill>
                  <a:srgbClr val="FF0000"/>
                </a:solidFill>
                <a:latin typeface="Calibri" pitchFamily="34" charset="0"/>
              </a:rPr>
              <a:t>chevalier et l’adoubement )</a:t>
            </a:r>
          </a:p>
          <a:p>
            <a:pPr lvl="1"/>
            <a:r>
              <a:rPr lang="fr-FR" sz="1800" dirty="0" smtClean="0">
                <a:latin typeface="Calibri" pitchFamily="34" charset="0"/>
              </a:rPr>
              <a:t>Proclamation en 1429  dans la lettre aux Anglais : </a:t>
            </a:r>
            <a:r>
              <a:rPr lang="fr-FR" sz="1800" i="1" dirty="0" smtClean="0">
                <a:latin typeface="Calibri" pitchFamily="34" charset="0"/>
              </a:rPr>
              <a:t>« je suis chef de guerre ». </a:t>
            </a:r>
            <a:r>
              <a:rPr lang="fr-FR" sz="1800" dirty="0" smtClean="0">
                <a:latin typeface="Calibri" pitchFamily="34" charset="0"/>
              </a:rPr>
              <a:t>Les femmes sont inaptes à faire la guerre (sauf le siège) et commander des armées</a:t>
            </a:r>
            <a:br>
              <a:rPr lang="fr-FR" sz="1800" dirty="0" smtClean="0">
                <a:latin typeface="Calibri" pitchFamily="34" charset="0"/>
              </a:rPr>
            </a:br>
            <a:endParaRPr lang="fr-FR" sz="1800" dirty="0" smtClean="0">
              <a:latin typeface="Calibri" pitchFamily="34" charset="0"/>
            </a:endParaRPr>
          </a:p>
          <a:p>
            <a:r>
              <a:rPr lang="fr-FR" sz="2000" b="1" u="sng" dirty="0" smtClean="0">
                <a:latin typeface="Calibri" pitchFamily="34" charset="0"/>
              </a:rPr>
              <a:t>Une grande maîtrise de l’action milit</a:t>
            </a:r>
            <a:r>
              <a:rPr lang="fr-FR" sz="2000" u="sng" dirty="0" smtClean="0">
                <a:latin typeface="Calibri" pitchFamily="34" charset="0"/>
              </a:rPr>
              <a:t>aire</a:t>
            </a:r>
            <a:r>
              <a:rPr lang="fr-FR" sz="20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fr-FR" sz="19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r-FR" sz="1800" dirty="0" smtClean="0">
                <a:solidFill>
                  <a:schemeClr val="tx1"/>
                </a:solidFill>
                <a:latin typeface="Calibri" pitchFamily="34" charset="0"/>
              </a:rPr>
              <a:t>Témoignages de contemporains : </a:t>
            </a:r>
            <a:r>
              <a:rPr lang="fr-FR" sz="1800" dirty="0" smtClean="0">
                <a:solidFill>
                  <a:srgbClr val="00B050"/>
                </a:solidFill>
                <a:latin typeface="Calibri" pitchFamily="34" charset="0"/>
              </a:rPr>
              <a:t>document 2 dans fichier joint)</a:t>
            </a:r>
          </a:p>
          <a:p>
            <a:r>
              <a:rPr lang="fr-FR" sz="2000" b="1" u="sng" dirty="0" smtClean="0">
                <a:latin typeface="Calibri" pitchFamily="34" charset="0"/>
              </a:rPr>
              <a:t>La mise en évidence de l’incapacité des </a:t>
            </a:r>
            <a:r>
              <a:rPr lang="fr-FR" sz="2000" b="1" u="sng" dirty="0" smtClean="0">
                <a:solidFill>
                  <a:schemeClr val="tx1"/>
                </a:solidFill>
                <a:latin typeface="Calibri" pitchFamily="34" charset="0"/>
              </a:rPr>
              <a:t>grands </a:t>
            </a:r>
            <a:r>
              <a:rPr lang="fr-FR" sz="1800" dirty="0" smtClean="0">
                <a:solidFill>
                  <a:schemeClr val="tx1"/>
                </a:solidFill>
                <a:latin typeface="Calibri" pitchFamily="34" charset="0"/>
              </a:rPr>
              <a:t>auxquels le royaume avait été confié. Jeanne est vue d’un œil jaloux à la cour.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- </a:t>
            </a:r>
            <a:r>
              <a:rPr lang="fr-FR" sz="2400" b="1" u="sng" dirty="0" smtClean="0">
                <a:solidFill>
                  <a:srgbClr val="0070C0"/>
                </a:solidFill>
              </a:rPr>
              <a:t>Une </a:t>
            </a:r>
            <a:r>
              <a:rPr lang="fr-FR" sz="2400" b="1" u="sng" dirty="0" smtClean="0">
                <a:solidFill>
                  <a:srgbClr val="0070C0"/>
                </a:solidFill>
              </a:rPr>
              <a:t>femme chevalier ?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uguesclin.free.fr/guerre_de_cent_ans/image/Jeanne_mign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2656"/>
            <a:ext cx="3154005" cy="378904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043608" y="548680"/>
            <a:ext cx="3960440" cy="19236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r-FR" b="1" i="1" dirty="0" smtClean="0">
                <a:solidFill>
                  <a:prstClr val="black"/>
                </a:solidFill>
                <a:latin typeface="Calibri" pitchFamily="34" charset="0"/>
              </a:rPr>
              <a:t>La </a:t>
            </a:r>
            <a:r>
              <a:rPr lang="fr-FR" b="1" i="1" dirty="0" err="1" smtClean="0">
                <a:solidFill>
                  <a:prstClr val="black"/>
                </a:solidFill>
                <a:latin typeface="Calibri" pitchFamily="34" charset="0"/>
              </a:rPr>
              <a:t>preuse</a:t>
            </a:r>
            <a:r>
              <a:rPr lang="fr-FR" b="1" i="1" dirty="0" smtClean="0">
                <a:solidFill>
                  <a:prstClr val="black"/>
                </a:solidFill>
                <a:latin typeface="Calibri" pitchFamily="34" charset="0"/>
              </a:rPr>
              <a:t> Jeanne</a:t>
            </a:r>
            <a:r>
              <a:rPr lang="fr-FR" sz="2400" dirty="0" smtClean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fr-FR" sz="1600" dirty="0" smtClean="0">
                <a:solidFill>
                  <a:prstClr val="black"/>
                </a:solidFill>
                <a:latin typeface="Calibri" pitchFamily="34" charset="0"/>
              </a:rPr>
              <a:t>tirée de la </a:t>
            </a:r>
            <a:r>
              <a:rPr lang="fr-FR" sz="1600" i="1" dirty="0" smtClean="0">
                <a:solidFill>
                  <a:prstClr val="black"/>
                </a:solidFill>
                <a:latin typeface="Calibri" pitchFamily="34" charset="0"/>
              </a:rPr>
              <a:t>Vie des femmes célèbres </a:t>
            </a:r>
            <a:r>
              <a:rPr lang="fr-FR" sz="1600" dirty="0" smtClean="0">
                <a:solidFill>
                  <a:prstClr val="black"/>
                </a:solidFill>
                <a:latin typeface="Calibri" pitchFamily="34" charset="0"/>
              </a:rPr>
              <a:t>(vers 1505) d’Antoine Dufour.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fr-FR" sz="1600" dirty="0" smtClean="0">
                <a:solidFill>
                  <a:prstClr val="black"/>
                </a:solidFill>
                <a:latin typeface="Calibri" pitchFamily="34" charset="0"/>
              </a:rPr>
              <a:t>       </a:t>
            </a:r>
            <a:r>
              <a:rPr lang="fr-FR" sz="1400" dirty="0" smtClean="0">
                <a:solidFill>
                  <a:prstClr val="black"/>
                </a:solidFill>
                <a:latin typeface="Calibri" pitchFamily="34" charset="0"/>
              </a:rPr>
              <a:t>Jeanne entre victorieuse dans la ville  soumise. Elle est représentée en chevalier modèle (cheval blanc, armement luxueux). Thème de la dixième </a:t>
            </a:r>
            <a:r>
              <a:rPr lang="fr-FR" sz="1400" dirty="0" err="1" smtClean="0">
                <a:solidFill>
                  <a:prstClr val="black"/>
                </a:solidFill>
                <a:latin typeface="Calibri" pitchFamily="34" charset="0"/>
              </a:rPr>
              <a:t>preuse</a:t>
            </a:r>
            <a:r>
              <a:rPr lang="fr-FR" sz="1400" dirty="0" smtClean="0">
                <a:solidFill>
                  <a:prstClr val="black"/>
                </a:solidFill>
                <a:latin typeface="Calibri" pitchFamily="34" charset="0"/>
              </a:rPr>
              <a:t>. (C. Beaune : Jeanne d’Arc)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3284984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hlinkClick r:id="rId3"/>
              </a:rPr>
              <a:t>http://duguesclin.free.fr/guerre_de_cent_ans/image/Jeanne_mignature.jpg</a:t>
            </a:r>
            <a:endParaRPr lang="fr-FR" sz="1200" dirty="0" smtClean="0"/>
          </a:p>
          <a:p>
            <a:endParaRPr lang="fr-FR" sz="12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7901014" cy="27363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sz="20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2000" b="1" u="sng" dirty="0" smtClean="0">
                <a:solidFill>
                  <a:srgbClr val="0070C0"/>
                </a:solidFill>
                <a:latin typeface="Calibri" pitchFamily="34" charset="0"/>
              </a:rPr>
              <a:t>- Libérer </a:t>
            </a:r>
            <a:r>
              <a:rPr lang="fr-FR" sz="2000" b="1" u="sng" dirty="0" smtClean="0">
                <a:solidFill>
                  <a:srgbClr val="0070C0"/>
                </a:solidFill>
                <a:latin typeface="Calibri" pitchFamily="34" charset="0"/>
              </a:rPr>
              <a:t>Orléans</a:t>
            </a:r>
          </a:p>
          <a:p>
            <a:r>
              <a:rPr lang="fr-FR" sz="1800" dirty="0" smtClean="0">
                <a:latin typeface="Calibri" pitchFamily="34" charset="0"/>
              </a:rPr>
              <a:t>Le siège d’Orléans et libération à l’arrivée de Jeanne (document narration par un chroniqueur : Thomas Basin, Jean Chartier) </a:t>
            </a:r>
          </a:p>
          <a:p>
            <a:r>
              <a:rPr lang="fr-FR" sz="1800" dirty="0" smtClean="0">
                <a:latin typeface="Calibri" pitchFamily="34" charset="0"/>
              </a:rPr>
              <a:t>L’assaut réussi : 8 mai 1429, jour de la fête de St Michel</a:t>
            </a:r>
          </a:p>
          <a:p>
            <a:r>
              <a:rPr lang="fr-FR" sz="1800" dirty="0" smtClean="0">
                <a:latin typeface="Calibri" pitchFamily="34" charset="0"/>
              </a:rPr>
              <a:t>L’interprétation : Jeanne d’Arc explique ce succès par les péchés des Anglais</a:t>
            </a:r>
          </a:p>
          <a:p>
            <a:r>
              <a:rPr lang="fr-FR" sz="1800" dirty="0" smtClean="0">
                <a:latin typeface="Calibri" pitchFamily="34" charset="0"/>
              </a:rPr>
              <a:t>Les minimalistes réduisent le rôle de Jeanne d’Arc dans la libération d’Orléans</a:t>
            </a: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5536" y="548680"/>
            <a:ext cx="7543800" cy="98072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400" b="1" u="sng" dirty="0" smtClean="0">
                <a:solidFill>
                  <a:srgbClr val="0070C0"/>
                </a:solidFill>
              </a:rPr>
              <a:t>3</a:t>
            </a:r>
            <a:r>
              <a:rPr lang="fr-FR" sz="2400" b="1" u="sng" dirty="0" smtClean="0">
                <a:solidFill>
                  <a:srgbClr val="0070C0"/>
                </a:solidFill>
              </a:rPr>
              <a:t>) Chef de guerre et faiseuse de roi</a:t>
            </a:r>
            <a:endParaRPr kumimoji="0" lang="fr-FR" sz="24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62074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- </a:t>
            </a:r>
            <a:r>
              <a:rPr lang="fr-FR" sz="2400" b="1" u="sng" dirty="0" smtClean="0">
                <a:solidFill>
                  <a:srgbClr val="0070C0"/>
                </a:solidFill>
              </a:rPr>
              <a:t>«</a:t>
            </a:r>
            <a:r>
              <a:rPr lang="fr-FR" sz="2400" b="1" u="sng" dirty="0" smtClean="0">
                <a:solidFill>
                  <a:srgbClr val="0070C0"/>
                </a:solidFill>
              </a:rPr>
              <a:t> Faire sacrer Charles » 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3816424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900" u="sng" dirty="0" smtClean="0">
                <a:solidFill>
                  <a:srgbClr val="FF0000"/>
                </a:solidFill>
                <a:latin typeface="Calibri" pitchFamily="34" charset="0"/>
              </a:rPr>
              <a:t>Charles VII convaincu par Jeanne de se rendre à Reims pour se faire sacrer</a:t>
            </a:r>
            <a:r>
              <a:rPr lang="fr-FR" sz="1900" dirty="0" smtClean="0">
                <a:latin typeface="Calibri" pitchFamily="34" charset="0"/>
              </a:rPr>
              <a:t>. (document narration par un chroniqueur : Thomas Basin, Jean Chartier et diapo suivante)  : </a:t>
            </a:r>
            <a:r>
              <a:rPr lang="fr-FR" sz="1900" dirty="0" smtClean="0">
                <a:solidFill>
                  <a:srgbClr val="FF0000"/>
                </a:solidFill>
                <a:latin typeface="Calibri" pitchFamily="34" charset="0"/>
              </a:rPr>
              <a:t>Jeanne croyait au sacre</a:t>
            </a:r>
          </a:p>
          <a:p>
            <a:r>
              <a:rPr lang="fr-FR" sz="1900" u="sng" dirty="0" smtClean="0">
                <a:solidFill>
                  <a:srgbClr val="FF0000"/>
                </a:solidFill>
                <a:latin typeface="Calibri" pitchFamily="34" charset="0"/>
              </a:rPr>
              <a:t>La cérémonie du sacre, son déroulement et sa signification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r>
              <a:rPr lang="fr-FR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900" dirty="0" smtClean="0">
                <a:solidFill>
                  <a:schemeClr val="tx1"/>
                </a:solidFill>
                <a:latin typeface="Calibri" pitchFamily="34" charset="0"/>
              </a:rPr>
              <a:t>(récit magistral)</a:t>
            </a:r>
            <a:endParaRPr lang="fr-FR" sz="19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1900" dirty="0" smtClean="0">
                <a:latin typeface="Calibri" pitchFamily="34" charset="0"/>
              </a:rPr>
              <a:t>     (</a:t>
            </a:r>
            <a:r>
              <a:rPr lang="fr-FR" sz="1900" dirty="0" err="1" smtClean="0">
                <a:latin typeface="Calibri" pitchFamily="34" charset="0"/>
              </a:rPr>
              <a:t>cf</a:t>
            </a:r>
            <a:r>
              <a:rPr lang="fr-FR" sz="1900" dirty="0" smtClean="0">
                <a:latin typeface="Calibri" pitchFamily="34" charset="0"/>
              </a:rPr>
              <a:t> Claude </a:t>
            </a:r>
            <a:r>
              <a:rPr lang="fr-FR" sz="1900" dirty="0" err="1" smtClean="0">
                <a:latin typeface="Calibri" pitchFamily="34" charset="0"/>
              </a:rPr>
              <a:t>Gauvard</a:t>
            </a:r>
            <a:r>
              <a:rPr lang="fr-FR" sz="1900" dirty="0" smtClean="0">
                <a:latin typeface="Calibri" pitchFamily="34" charset="0"/>
              </a:rPr>
              <a:t> : </a:t>
            </a:r>
            <a:r>
              <a:rPr lang="fr-FR" sz="1900" i="1" dirty="0" smtClean="0">
                <a:latin typeface="Calibri" pitchFamily="34" charset="0"/>
              </a:rPr>
              <a:t>Le sacre des rois de France</a:t>
            </a:r>
            <a:r>
              <a:rPr lang="fr-FR" sz="1900" dirty="0" smtClean="0">
                <a:latin typeface="Calibri" pitchFamily="34" charset="0"/>
              </a:rPr>
              <a:t>) </a:t>
            </a:r>
          </a:p>
          <a:p>
            <a:r>
              <a:rPr lang="fr-FR" sz="1800" u="sng" dirty="0" smtClean="0">
                <a:solidFill>
                  <a:srgbClr val="FF0000"/>
                </a:solidFill>
                <a:latin typeface="Calibri" pitchFamily="34" charset="0"/>
              </a:rPr>
              <a:t>Les minimalistes réduisent le rôle de Jeanne </a:t>
            </a:r>
            <a:r>
              <a:rPr lang="fr-FR" sz="1800" dirty="0" smtClean="0">
                <a:latin typeface="Calibri" pitchFamily="34" charset="0"/>
              </a:rPr>
              <a:t>dans le sacre. Remise au point de C. Beaune  </a:t>
            </a:r>
            <a:r>
              <a:rPr lang="fr-FR" sz="1800" dirty="0" smtClean="0">
                <a:solidFill>
                  <a:srgbClr val="00B050"/>
                </a:solidFill>
                <a:latin typeface="Calibri" pitchFamily="34" charset="0"/>
              </a:rPr>
              <a:t>(voir document 3 du fichier joint)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pic>
        <p:nvPicPr>
          <p:cNvPr id="31746" name="Picture 2" descr="http://www.wanted-rare-books.com/img/ancien/joan-of-arc/joan-of-arc-tapisse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052736"/>
            <a:ext cx="4363122" cy="316835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283968" y="4365104"/>
            <a:ext cx="475252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u="sng" dirty="0" smtClean="0">
                <a:solidFill>
                  <a:srgbClr val="FF0000"/>
                </a:solidFill>
              </a:rPr>
              <a:t>Illustration</a:t>
            </a:r>
            <a:r>
              <a:rPr lang="fr-FR" sz="1600" dirty="0" smtClean="0">
                <a:solidFill>
                  <a:prstClr val="black"/>
                </a:solidFill>
              </a:rPr>
              <a:t> : </a:t>
            </a:r>
            <a:r>
              <a:rPr lang="fr-FR" sz="1600" i="1" dirty="0" smtClean="0">
                <a:solidFill>
                  <a:prstClr val="black"/>
                </a:solidFill>
              </a:rPr>
              <a:t>Arrivée de Jeanne à Chinon, accompagnée de 4 compagnons</a:t>
            </a:r>
            <a:r>
              <a:rPr lang="fr-FR" sz="1600" dirty="0" smtClean="0">
                <a:solidFill>
                  <a:prstClr val="black"/>
                </a:solidFill>
              </a:rPr>
              <a:t>. (Tapisserie allemande du </a:t>
            </a:r>
            <a:r>
              <a:rPr lang="fr-FR" sz="1600" dirty="0" err="1" smtClean="0">
                <a:solidFill>
                  <a:prstClr val="black"/>
                </a:solidFill>
              </a:rPr>
              <a:t>XVè</a:t>
            </a:r>
            <a:r>
              <a:rPr lang="fr-FR" sz="1600" dirty="0" smtClean="0">
                <a:solidFill>
                  <a:prstClr val="black"/>
                </a:solidFill>
              </a:rPr>
              <a:t> S.)</a:t>
            </a:r>
          </a:p>
          <a:p>
            <a:r>
              <a:rPr lang="fr-FR" sz="1400" dirty="0" smtClean="0"/>
              <a:t>Sur la banderole : « Je suis venue de par Dieu pour te faire couronner ». La pucelle porte déjà, à tort, l’armure et le grand étendard. 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4355976" y="609329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 smtClean="0">
                <a:hlinkClick r:id="rId3"/>
              </a:rPr>
              <a:t>http://www.wanted-rare-books.com/img/ancien/joan-of-arc/joan-of-arc-tapisserie.jpg</a:t>
            </a:r>
            <a:endParaRPr lang="fr-FR" sz="1400" dirty="0" smtClean="0"/>
          </a:p>
          <a:p>
            <a:endParaRPr lang="fr-FR" sz="1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- </a:t>
            </a:r>
            <a:r>
              <a:rPr lang="fr-FR" sz="2400" b="1" u="sng" dirty="0" smtClean="0">
                <a:solidFill>
                  <a:srgbClr val="0070C0"/>
                </a:solidFill>
              </a:rPr>
              <a:t>«</a:t>
            </a:r>
            <a:r>
              <a:rPr lang="fr-FR" sz="2400" b="1" u="sng" dirty="0" smtClean="0">
                <a:solidFill>
                  <a:srgbClr val="0070C0"/>
                </a:solidFill>
              </a:rPr>
              <a:t> Libérer Paris » et « bouter les Anglais hors de France » : les revers 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20882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dirty="0" smtClean="0">
                <a:latin typeface="Calibri" pitchFamily="34" charset="0"/>
              </a:rPr>
              <a:t>L’échec de Paris</a:t>
            </a:r>
          </a:p>
          <a:p>
            <a:r>
              <a:rPr lang="fr-FR" sz="1800" dirty="0" smtClean="0">
                <a:latin typeface="Calibri" pitchFamily="34" charset="0"/>
              </a:rPr>
              <a:t>Livrée aux Anglais</a:t>
            </a:r>
          </a:p>
          <a:p>
            <a:r>
              <a:rPr lang="fr-FR" sz="1800" dirty="0" smtClean="0">
                <a:latin typeface="Calibri" pitchFamily="34" charset="0"/>
              </a:rPr>
              <a:t>Les procès</a:t>
            </a:r>
          </a:p>
          <a:p>
            <a:r>
              <a:rPr lang="fr-FR" sz="1800" dirty="0" smtClean="0">
                <a:latin typeface="Calibri" pitchFamily="34" charset="0"/>
              </a:rPr>
              <a:t>(document narration par un chroniqueur : Thomas Basin, Jean Chartier)</a:t>
            </a: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 smtClean="0">
              <a:latin typeface="Calibri" pitchFamily="34" charset="0"/>
            </a:endParaRPr>
          </a:p>
          <a:p>
            <a:endParaRPr lang="fr-FR" dirty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Contextualisation : La </a:t>
            </a:r>
            <a:r>
              <a:rPr lang="fr-FR" sz="2400" b="1" u="sng" dirty="0" smtClean="0">
                <a:solidFill>
                  <a:srgbClr val="0070C0"/>
                </a:solidFill>
              </a:rPr>
              <a:t>guerre de 100 ans et la France en 1429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571184" cy="54726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fr-FR" sz="2000" b="1" u="sng" dirty="0" smtClean="0">
                <a:latin typeface="Calibri" pitchFamily="34" charset="0"/>
              </a:rPr>
              <a:t>Carte : les 3 France :</a:t>
            </a:r>
          </a:p>
          <a:p>
            <a:pPr lvl="1"/>
            <a:r>
              <a:rPr lang="fr-FR" sz="1800" dirty="0" smtClean="0">
                <a:latin typeface="Calibri" pitchFamily="34" charset="0"/>
              </a:rPr>
              <a:t>Celle des Lancastre</a:t>
            </a:r>
          </a:p>
          <a:p>
            <a:pPr lvl="1"/>
            <a:r>
              <a:rPr lang="fr-FR" sz="1800" dirty="0" smtClean="0">
                <a:latin typeface="Calibri" pitchFamily="34" charset="0"/>
              </a:rPr>
              <a:t>Le royaume de Bourges</a:t>
            </a:r>
          </a:p>
          <a:p>
            <a:pPr lvl="1"/>
            <a:r>
              <a:rPr lang="fr-FR" sz="1800" dirty="0" smtClean="0">
                <a:latin typeface="Calibri" pitchFamily="34" charset="0"/>
              </a:rPr>
              <a:t>Les terres du duc de Bourgogne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sz="2000" b="1" u="sng" dirty="0" smtClean="0">
                <a:solidFill>
                  <a:srgbClr val="FF0000"/>
                </a:solidFill>
                <a:latin typeface="Calibri" pitchFamily="34" charset="0"/>
              </a:rPr>
              <a:t>Document initial : une généalogie</a:t>
            </a:r>
            <a:endParaRPr lang="fr-F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sz="2000" b="1" u="sng" dirty="0" smtClean="0">
                <a:solidFill>
                  <a:schemeClr val="tx1"/>
                </a:solidFill>
                <a:latin typeface="Calibri" pitchFamily="34" charset="0"/>
              </a:rPr>
              <a:t>Récit explicatif du professeur : 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v"/>
            </a:pPr>
            <a:r>
              <a:rPr lang="fr-FR" sz="1600" b="1" i="1" dirty="0" smtClean="0">
                <a:latin typeface="Calibri" pitchFamily="34" charset="0"/>
              </a:rPr>
              <a:t>La guerre de 100 ans</a:t>
            </a:r>
            <a:r>
              <a:rPr lang="fr-FR" sz="1600" i="1" dirty="0" smtClean="0">
                <a:latin typeface="Calibri" pitchFamily="34" charset="0"/>
              </a:rPr>
              <a:t> : un </a:t>
            </a:r>
            <a:r>
              <a:rPr lang="fr-FR" sz="1600" b="1" i="1" u="sng" dirty="0" smtClean="0">
                <a:solidFill>
                  <a:srgbClr val="FF0000"/>
                </a:solidFill>
                <a:latin typeface="Calibri" pitchFamily="34" charset="0"/>
              </a:rPr>
              <a:t>conflit féodal</a:t>
            </a:r>
            <a:r>
              <a:rPr lang="fr-FR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600" i="1" dirty="0" smtClean="0">
                <a:latin typeface="Calibri" pitchFamily="34" charset="0"/>
              </a:rPr>
              <a:t>qui oppose des prétendants à un même héritage, celui de la couronne de France : Philippe de Valois et le jeune roi d’Angleterre Edouard III, petit-fils de Philippe IV.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v"/>
            </a:pPr>
            <a:r>
              <a:rPr lang="fr-FR" sz="1600" b="1" i="1" dirty="0" smtClean="0">
                <a:latin typeface="Calibri" pitchFamily="34" charset="0"/>
              </a:rPr>
              <a:t>La question de la Guyenne, l’hommage d’Edouard III</a:t>
            </a:r>
            <a:r>
              <a:rPr lang="fr-FR" sz="1600" i="1" dirty="0" smtClean="0">
                <a:latin typeface="Calibri" pitchFamily="34" charset="0"/>
              </a:rPr>
              <a:t>. </a:t>
            </a:r>
            <a:r>
              <a:rPr lang="fr-FR" sz="1600" i="1" dirty="0" smtClean="0">
                <a:solidFill>
                  <a:srgbClr val="FF0000"/>
                </a:solidFill>
                <a:latin typeface="Calibri" pitchFamily="34" charset="0"/>
              </a:rPr>
              <a:t>(les </a:t>
            </a:r>
            <a:r>
              <a:rPr lang="fr-FR" sz="1600" b="1" i="1" u="sng" dirty="0" smtClean="0">
                <a:solidFill>
                  <a:srgbClr val="FF0000"/>
                </a:solidFill>
                <a:latin typeface="Calibri" pitchFamily="34" charset="0"/>
              </a:rPr>
              <a:t>relations de vassalité </a:t>
            </a:r>
            <a:r>
              <a:rPr lang="fr-FR" sz="1600" i="1" dirty="0" smtClean="0">
                <a:solidFill>
                  <a:srgbClr val="FF0000"/>
                </a:solidFill>
                <a:latin typeface="Calibri" pitchFamily="34" charset="0"/>
              </a:rPr>
              <a:t>expliquées par le professeur)</a:t>
            </a:r>
            <a:endParaRPr lang="fr-FR" sz="1600" i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v"/>
            </a:pPr>
            <a:r>
              <a:rPr lang="fr-FR" sz="1600" b="1" i="1" dirty="0" smtClean="0">
                <a:latin typeface="Calibri" pitchFamily="34" charset="0"/>
              </a:rPr>
              <a:t>Une guerre civile  </a:t>
            </a:r>
            <a:r>
              <a:rPr lang="fr-FR" sz="1600" i="1" dirty="0" smtClean="0">
                <a:latin typeface="Calibri" pitchFamily="34" charset="0"/>
              </a:rPr>
              <a:t>entre grands féodaux français / la guerre franco-anglaise :  </a:t>
            </a:r>
            <a:r>
              <a:rPr lang="fr-FR" sz="1600" b="1" i="1" dirty="0" smtClean="0">
                <a:latin typeface="Calibri" pitchFamily="34" charset="0"/>
              </a:rPr>
              <a:t>Armagnacs contre Bourguignons</a:t>
            </a:r>
            <a:endParaRPr lang="fr-FR" sz="1600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r>
              <a:rPr lang="fr-FR" sz="1600" i="1" dirty="0" smtClean="0">
                <a:latin typeface="Calibri" pitchFamily="34" charset="0"/>
              </a:rPr>
              <a:t>Charles VI fou</a:t>
            </a:r>
          </a:p>
          <a:p>
            <a:pPr lvl="1"/>
            <a:r>
              <a:rPr lang="fr-FR" sz="1600" i="1" dirty="0" smtClean="0">
                <a:latin typeface="Calibri" pitchFamily="34" charset="0"/>
              </a:rPr>
              <a:t>La guerre civile Armagnacs et Bourguignons</a:t>
            </a:r>
          </a:p>
          <a:p>
            <a:pPr lvl="1"/>
            <a:r>
              <a:rPr lang="fr-FR" sz="1600" i="1" dirty="0" smtClean="0">
                <a:latin typeface="Calibri" pitchFamily="34" charset="0"/>
              </a:rPr>
              <a:t>Le traité de Troyes (1420) :  Charles VII déshérité, Henry V devient héritier du royaume de France</a:t>
            </a:r>
            <a:r>
              <a:rPr lang="fr-FR" sz="1600" i="1" dirty="0" smtClean="0">
                <a:latin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sz="1800" dirty="0" smtClean="0">
                <a:latin typeface="Calibri" pitchFamily="34" charset="0"/>
              </a:rPr>
              <a:t>Choix par Jeanne de l’allégeance directe à Charles VII </a:t>
            </a:r>
            <a:r>
              <a:rPr lang="fr-FR" sz="1600" dirty="0" smtClean="0">
                <a:latin typeface="Calibri" pitchFamily="34" charset="0"/>
              </a:rPr>
              <a:t>(légitimité monarchique)</a:t>
            </a:r>
          </a:p>
          <a:p>
            <a:pPr>
              <a:buFont typeface="Arial" pitchFamily="34" charset="0"/>
              <a:buChar char="•"/>
            </a:pPr>
            <a:r>
              <a:rPr lang="fr-FR" sz="1800" dirty="0" smtClean="0">
                <a:latin typeface="Calibri" pitchFamily="34" charset="0"/>
              </a:rPr>
              <a:t>Apparition du sentiment national dans la littérature vers le milieu du XIV°S</a:t>
            </a:r>
            <a:r>
              <a:rPr lang="fr-FR" dirty="0" smtClean="0">
                <a:latin typeface="Calibri" pitchFamily="34" charset="0"/>
              </a:rPr>
              <a:t/>
            </a:r>
            <a:br>
              <a:rPr lang="fr-FR" dirty="0" smtClean="0">
                <a:latin typeface="Calibri" pitchFamily="34" charset="0"/>
              </a:rPr>
            </a:br>
            <a:endParaRPr lang="fr-FR" sz="2300" dirty="0" smtClean="0">
              <a:latin typeface="Calibri" pitchFamily="34" charset="0"/>
            </a:endParaRPr>
          </a:p>
          <a:p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3635896" y="1124744"/>
            <a:ext cx="228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  <a:latin typeface="Calibri" pitchFamily="34" charset="0"/>
              </a:rPr>
              <a:t>(carte </a:t>
            </a:r>
            <a:r>
              <a:rPr lang="fr-FR" sz="1400" i="1" dirty="0" smtClean="0">
                <a:solidFill>
                  <a:prstClr val="black"/>
                </a:solidFill>
                <a:latin typeface="Calibri" pitchFamily="34" charset="0"/>
              </a:rPr>
              <a:t>L’Histoire</a:t>
            </a:r>
            <a:r>
              <a:rPr lang="fr-FR" sz="1400" dirty="0" smtClean="0">
                <a:solidFill>
                  <a:prstClr val="black"/>
                </a:solidFill>
                <a:latin typeface="Calibri" pitchFamily="34" charset="0"/>
              </a:rPr>
              <a:t> n° 210 p. 37)</a:t>
            </a:r>
            <a:endParaRPr lang="fr-FR" sz="11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785794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mise </a:t>
            </a:r>
            <a:r>
              <a:rPr lang="fr-FR" sz="2400" b="1" dirty="0" smtClean="0">
                <a:solidFill>
                  <a:srgbClr val="0070C0"/>
                </a:solidFill>
              </a:rPr>
              <a:t>en perspective</a:t>
            </a:r>
            <a:br>
              <a:rPr lang="fr-FR" sz="2400" b="1" dirty="0" smtClean="0">
                <a:solidFill>
                  <a:srgbClr val="0070C0"/>
                </a:solidFill>
              </a:rPr>
            </a:br>
            <a:r>
              <a:rPr lang="fr-FR" sz="2400" b="1" dirty="0" smtClean="0">
                <a:solidFill>
                  <a:srgbClr val="0070C0"/>
                </a:solidFill>
              </a:rPr>
              <a:t>- une patriote dans la guerre de cent ans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776864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b="1" u="sng" dirty="0" smtClean="0"/>
              <a:t>Mise </a:t>
            </a:r>
            <a:r>
              <a:rPr lang="fr-FR" sz="2000" b="1" u="sng" dirty="0" smtClean="0"/>
              <a:t>en perspective </a:t>
            </a:r>
            <a:r>
              <a:rPr lang="fr-FR" dirty="0" smtClean="0"/>
              <a:t>: </a:t>
            </a:r>
          </a:p>
          <a:p>
            <a:pPr lvl="1">
              <a:defRPr/>
            </a:pPr>
            <a:r>
              <a:rPr lang="fr-FR" sz="1500" dirty="0" smtClean="0">
                <a:latin typeface="Calibri" pitchFamily="34" charset="0"/>
              </a:rPr>
              <a:t>la </a:t>
            </a:r>
            <a:r>
              <a:rPr lang="fr-FR" sz="1500" dirty="0" smtClean="0">
                <a:latin typeface="Calibri" pitchFamily="34" charset="0"/>
              </a:rPr>
              <a:t>place et le statut de la femme dans la société médiévale</a:t>
            </a:r>
          </a:p>
          <a:p>
            <a:pPr lvl="1">
              <a:defRPr/>
            </a:pPr>
            <a:r>
              <a:rPr lang="fr-FR" sz="1500" dirty="0" smtClean="0">
                <a:latin typeface="Calibri" pitchFamily="34" charset="0"/>
              </a:rPr>
              <a:t>Définition </a:t>
            </a:r>
            <a:r>
              <a:rPr lang="fr-FR" sz="1500" dirty="0" smtClean="0">
                <a:latin typeface="Calibri" pitchFamily="34" charset="0"/>
              </a:rPr>
              <a:t>de la </a:t>
            </a:r>
            <a:r>
              <a:rPr lang="fr-FR" sz="1500" dirty="0" smtClean="0">
                <a:latin typeface="Calibri" pitchFamily="34" charset="0"/>
              </a:rPr>
              <a:t>chevalerie</a:t>
            </a:r>
          </a:p>
          <a:p>
            <a:pPr lvl="1">
              <a:defRPr/>
            </a:pPr>
            <a:r>
              <a:rPr lang="fr-FR" sz="1800" dirty="0" smtClean="0">
                <a:latin typeface="Calibri" pitchFamily="34" charset="0"/>
              </a:rPr>
              <a:t>Conception </a:t>
            </a:r>
            <a:r>
              <a:rPr lang="fr-FR" sz="1800" dirty="0" smtClean="0">
                <a:latin typeface="Calibri" pitchFamily="34" charset="0"/>
              </a:rPr>
              <a:t>territoriale de l’État et de la </a:t>
            </a:r>
            <a:r>
              <a:rPr lang="fr-FR" sz="1800" dirty="0" smtClean="0">
                <a:latin typeface="Calibri" pitchFamily="34" charset="0"/>
              </a:rPr>
              <a:t>couronne. Défense </a:t>
            </a:r>
            <a:r>
              <a:rPr lang="fr-FR" sz="1800" dirty="0" smtClean="0">
                <a:latin typeface="Calibri" pitchFamily="34" charset="0"/>
              </a:rPr>
              <a:t>de l’État et de la nation : </a:t>
            </a:r>
          </a:p>
          <a:p>
            <a:pPr lvl="2"/>
            <a:r>
              <a:rPr lang="fr-FR" sz="1300" dirty="0" smtClean="0">
                <a:latin typeface="Calibri" pitchFamily="34" charset="0"/>
              </a:rPr>
              <a:t>Revenir </a:t>
            </a:r>
            <a:r>
              <a:rPr lang="fr-FR" sz="1300" dirty="0" smtClean="0">
                <a:latin typeface="Calibri" pitchFamily="34" charset="0"/>
              </a:rPr>
              <a:t>sur </a:t>
            </a:r>
            <a:r>
              <a:rPr lang="fr-FR" sz="1300" dirty="0" smtClean="0">
                <a:solidFill>
                  <a:srgbClr val="FF0000"/>
                </a:solidFill>
                <a:latin typeface="Calibri" pitchFamily="34" charset="0"/>
              </a:rPr>
              <a:t>l’agrandissement du royaume de France au XIII°S</a:t>
            </a:r>
          </a:p>
          <a:p>
            <a:pPr lvl="1">
              <a:buNone/>
            </a:pPr>
            <a:r>
              <a:rPr lang="fr-FR" sz="1600" dirty="0" smtClean="0">
                <a:latin typeface="Calibri" pitchFamily="34" charset="0"/>
              </a:rPr>
              <a:t>	</a:t>
            </a:r>
            <a:r>
              <a:rPr lang="fr-FR" sz="1600" dirty="0" smtClean="0">
                <a:latin typeface="Calibri" pitchFamily="34" charset="0"/>
              </a:rPr>
              <a:t>	Montrer </a:t>
            </a:r>
            <a:r>
              <a:rPr lang="fr-FR" sz="1600" dirty="0" smtClean="0">
                <a:latin typeface="Calibri" pitchFamily="34" charset="0"/>
              </a:rPr>
              <a:t>que la guerre de 100 ans aboutit à la définition spatiale de </a:t>
            </a:r>
            <a:r>
              <a:rPr lang="fr-FR" sz="1600" dirty="0" smtClean="0">
                <a:solidFill>
                  <a:srgbClr val="FF0000"/>
                </a:solidFill>
                <a:latin typeface="Calibri" pitchFamily="34" charset="0"/>
              </a:rPr>
              <a:t>2 États</a:t>
            </a:r>
            <a:r>
              <a:rPr lang="fr-FR" sz="1600" dirty="0" smtClean="0">
                <a:latin typeface="Calibri" pitchFamily="34" charset="0"/>
              </a:rPr>
              <a:t>, la France et l’Angleterre </a:t>
            </a:r>
          </a:p>
          <a:p>
            <a:pPr lvl="2"/>
            <a:r>
              <a:rPr lang="fr-FR" sz="1300" dirty="0" smtClean="0">
                <a:latin typeface="Calibri" pitchFamily="34" charset="0"/>
              </a:rPr>
              <a:t>Il y a aussi une conception de la nation</a:t>
            </a:r>
          </a:p>
          <a:p>
            <a:pPr lvl="2"/>
            <a:r>
              <a:rPr lang="fr-FR" sz="1300" dirty="0" smtClean="0">
                <a:solidFill>
                  <a:srgbClr val="FF0000"/>
                </a:solidFill>
                <a:latin typeface="Calibri" pitchFamily="34" charset="0"/>
              </a:rPr>
              <a:t>Il y a une conception de la royauté sacrée  (à définir</a:t>
            </a:r>
            <a:r>
              <a:rPr lang="fr-FR" sz="13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  <a:p>
            <a:pPr lvl="1"/>
            <a:endParaRPr lang="fr-FR" sz="1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endParaRPr lang="fr-FR" sz="1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buNone/>
            </a:pPr>
            <a:endParaRPr lang="fr-FR" sz="1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6766" cy="936104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</a:rPr>
              <a:t>2</a:t>
            </a:r>
            <a:r>
              <a:rPr lang="fr-FR" sz="2400" b="1" u="sng" baseline="30000" dirty="0" smtClean="0">
                <a:solidFill>
                  <a:srgbClr val="FF0000"/>
                </a:solidFill>
              </a:rPr>
              <a:t>ème</a:t>
            </a:r>
            <a:r>
              <a:rPr lang="fr-FR" sz="2400" b="1" u="sng" dirty="0" smtClean="0">
                <a:solidFill>
                  <a:srgbClr val="FF0000"/>
                </a:solidFill>
              </a:rPr>
              <a:t> </a:t>
            </a:r>
            <a:r>
              <a:rPr lang="fr-FR" sz="2400" b="1" u="sng" dirty="0" smtClean="0">
                <a:solidFill>
                  <a:srgbClr val="FF0000"/>
                </a:solidFill>
              </a:rPr>
              <a:t>leçon </a:t>
            </a:r>
            <a:r>
              <a:rPr lang="fr-FR" sz="2400" b="1" dirty="0" smtClean="0">
                <a:solidFill>
                  <a:srgbClr val="FF0000"/>
                </a:solidFill>
              </a:rPr>
              <a:t>: 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La reconquête du territoire et la consolidation de la souveraineté royale sans Jeanne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4392488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000" b="1" u="sng" dirty="0" smtClean="0">
                <a:solidFill>
                  <a:srgbClr val="0070C0"/>
                </a:solidFill>
                <a:latin typeface="Calibri" pitchFamily="34" charset="0"/>
              </a:rPr>
              <a:t>1) Charles VII abandonne Jeanne ?</a:t>
            </a:r>
            <a:endParaRPr lang="fr-FR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Jeanne en procès et brûlée. </a:t>
            </a:r>
            <a:b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fr-FR" sz="1600" dirty="0" smtClean="0">
                <a:solidFill>
                  <a:srgbClr val="002060"/>
                </a:solidFill>
                <a:latin typeface="Calibri" pitchFamily="34" charset="0"/>
              </a:rPr>
              <a:t>Illustrations: </a:t>
            </a:r>
            <a:endParaRPr lang="fr-FR" sz="16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600" i="1" dirty="0" smtClean="0">
                <a:solidFill>
                  <a:srgbClr val="002060"/>
                </a:solidFill>
              </a:rPr>
              <a:t>        Jeanne devant ses juges</a:t>
            </a:r>
            <a:r>
              <a:rPr lang="fr-FR" sz="1600" dirty="0" smtClean="0">
                <a:solidFill>
                  <a:srgbClr val="002060"/>
                </a:solidFill>
              </a:rPr>
              <a:t>, enluminure du XV°S (C. Beaune : Jeanne d’Arc) </a:t>
            </a:r>
          </a:p>
          <a:p>
            <a:pPr>
              <a:buNone/>
            </a:pPr>
            <a:r>
              <a:rPr lang="fr-FR" sz="1600" i="1" dirty="0" smtClean="0">
                <a:solidFill>
                  <a:srgbClr val="002060"/>
                </a:solidFill>
              </a:rPr>
              <a:t>        La mort de Jeanne </a:t>
            </a:r>
            <a:r>
              <a:rPr lang="fr-FR" sz="1600" dirty="0" smtClean="0">
                <a:solidFill>
                  <a:srgbClr val="002060"/>
                </a:solidFill>
              </a:rPr>
              <a:t>(ci-joint)</a:t>
            </a:r>
          </a:p>
          <a:p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Du procès en nullité à la réhabilitation</a:t>
            </a:r>
            <a:r>
              <a:rPr lang="fr-FR" sz="1800" dirty="0" smtClean="0">
                <a:latin typeface="Calibri" pitchFamily="34" charset="0"/>
              </a:rPr>
              <a:t> : la victoire des Français. 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     </a:t>
            </a:r>
            <a:r>
              <a:rPr lang="fr-FR" sz="1600" dirty="0" smtClean="0">
                <a:latin typeface="Calibri" pitchFamily="34" charset="0"/>
              </a:rPr>
              <a:t>(Document : extrait des minutes du procès) 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Charles VII a abandonné Jeanne ?</a:t>
            </a:r>
            <a:r>
              <a:rPr lang="fr-FR" dirty="0" smtClean="0">
                <a:latin typeface="Calibri" pitchFamily="34" charset="0"/>
              </a:rPr>
              <a:t> 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fr-FR" sz="1600" dirty="0" smtClean="0">
                <a:latin typeface="Calibri" pitchFamily="34" charset="0"/>
              </a:rPr>
              <a:t>     Dans la cour de Charles VII, on juge que Jeanne compromet les chances d’un accommodement avec Philippe le Bon (duc de Bourgogne) qui arrange les deux parties contre les Anglais. 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fr-FR" dirty="0" smtClean="0">
                <a:latin typeface="Calibri" pitchFamily="34" charset="0"/>
              </a:rPr>
              <a:t> Il la fait </a:t>
            </a:r>
            <a:r>
              <a:rPr lang="fr-FR" dirty="0" smtClean="0">
                <a:solidFill>
                  <a:srgbClr val="FF0000"/>
                </a:solidFill>
                <a:latin typeface="Calibri" pitchFamily="34" charset="0"/>
              </a:rPr>
              <a:t>réhabiliter en 1456</a:t>
            </a:r>
            <a:endParaRPr lang="fr-FR" dirty="0" smtClean="0">
              <a:latin typeface="Calibri" pitchFamily="34" charset="0"/>
            </a:endParaRPr>
          </a:p>
          <a:p>
            <a:pPr lvl="2">
              <a:buNone/>
            </a:pPr>
            <a:endParaRPr lang="fr-FR" dirty="0" smtClean="0"/>
          </a:p>
        </p:txBody>
      </p:sp>
      <p:pic>
        <p:nvPicPr>
          <p:cNvPr id="27652" name="Picture 4" descr="http://www.lessignets.com/signetsdiane/calendrier/images/mai/30/bucher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24744"/>
            <a:ext cx="3792744" cy="25922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932040" y="4077072"/>
            <a:ext cx="3528392" cy="1846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i="1" dirty="0" smtClean="0"/>
              <a:t>La mort de Jeanne </a:t>
            </a:r>
            <a:r>
              <a:rPr lang="fr-FR" sz="1400" dirty="0" smtClean="0"/>
              <a:t>(</a:t>
            </a:r>
            <a:r>
              <a:rPr lang="fr-FR" sz="1400" i="1" dirty="0" smtClean="0"/>
              <a:t>Vigiles</a:t>
            </a:r>
            <a:r>
              <a:rPr lang="fr-FR" sz="1400" dirty="0" smtClean="0"/>
              <a:t> de Martial d’Auvergne). </a:t>
            </a:r>
          </a:p>
          <a:p>
            <a:r>
              <a:rPr lang="fr-FR" sz="1200" dirty="0" smtClean="0"/>
              <a:t>L’accusée est attachée par un soldat anglais; au premier plan, 2 confesseurs ; derrière, le public : laïcs et clercs. </a:t>
            </a:r>
            <a:r>
              <a:rPr lang="fr-FR" sz="1200" dirty="0" smtClean="0">
                <a:solidFill>
                  <a:srgbClr val="002060"/>
                </a:solidFill>
                <a:hlinkClick r:id="rId3"/>
              </a:rPr>
              <a:t>http://www.lessignets.com/signetsdiane/calendrier/images/mai/30/bucher122.jpg</a:t>
            </a:r>
            <a:endParaRPr lang="fr-FR" sz="1200" dirty="0" smtClean="0">
              <a:solidFill>
                <a:srgbClr val="002060"/>
              </a:solidFill>
            </a:endParaRPr>
          </a:p>
          <a:p>
            <a:endParaRPr lang="fr-FR" sz="1200" dirty="0" smtClean="0">
              <a:solidFill>
                <a:srgbClr val="002060"/>
              </a:solidFill>
            </a:endParaRPr>
          </a:p>
          <a:p>
            <a:endParaRPr lang="fr-FR" sz="14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066130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2) La reconquête du territoire et la consolidation de la souveraineté royale sans Jeanne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615262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000" b="1" u="sng" dirty="0" smtClean="0">
                <a:latin typeface="Calibri" pitchFamily="34" charset="0"/>
              </a:rPr>
              <a:t>- Charles VII reconquiert le territoire </a:t>
            </a:r>
            <a:r>
              <a:rPr lang="fr-FR" sz="2000" dirty="0" smtClean="0">
                <a:latin typeface="Calibri" pitchFamily="34" charset="0"/>
              </a:rPr>
              <a:t>(document : cartes) 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1435 : </a:t>
            </a: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Paix séparée d’Arras avec la Bourgogne </a:t>
            </a:r>
            <a:r>
              <a:rPr lang="fr-FR" sz="1600" dirty="0" smtClean="0">
                <a:latin typeface="Calibri" pitchFamily="34" charset="0"/>
              </a:rPr>
              <a:t>(non reconnue par Bedford)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1436 : </a:t>
            </a: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Reconquête de Paris </a:t>
            </a:r>
            <a:r>
              <a:rPr lang="fr-FR" sz="1600" dirty="0" smtClean="0">
                <a:latin typeface="Calibri" pitchFamily="34" charset="0"/>
              </a:rPr>
              <a:t>avec l’aide de bourgeois</a:t>
            </a:r>
            <a:r>
              <a:rPr lang="fr-FR" sz="1800" dirty="0" smtClean="0">
                <a:latin typeface="Calibri" pitchFamily="34" charset="0"/>
              </a:rPr>
              <a:t>, la Loire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Création d’une armée 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1449 - 1450 : </a:t>
            </a: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Normandie, Guyenne</a:t>
            </a:r>
          </a:p>
          <a:p>
            <a:pPr>
              <a:buNone/>
            </a:pPr>
            <a:r>
              <a:rPr lang="fr-FR" sz="1800" b="1" u="sng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fr-FR" sz="2000" b="1" u="sng" dirty="0" smtClean="0">
                <a:latin typeface="Calibri" pitchFamily="34" charset="0"/>
              </a:rPr>
              <a:t>- Charles VII renforce le pouvoir monarchique et unifie le royaume</a:t>
            </a:r>
            <a:endParaRPr lang="fr-FR" sz="18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Ordonnance de 1445 </a:t>
            </a:r>
            <a:r>
              <a:rPr lang="fr-FR" sz="1800" dirty="0" smtClean="0">
                <a:solidFill>
                  <a:schemeClr val="tx1"/>
                </a:solidFill>
                <a:latin typeface="Calibri" pitchFamily="34" charset="0"/>
              </a:rPr>
              <a:t>(document)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: établissement d’une sorte d’armée permanente. </a:t>
            </a: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Ordonnance de </a:t>
            </a:r>
            <a:r>
              <a:rPr lang="fr-FR" sz="1800" dirty="0" err="1" smtClean="0">
                <a:solidFill>
                  <a:srgbClr val="FF0000"/>
                </a:solidFill>
                <a:latin typeface="Calibri" pitchFamily="34" charset="0"/>
              </a:rPr>
              <a:t>Montils</a:t>
            </a: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-lès-Tours de 1454 (document) </a:t>
            </a:r>
            <a:r>
              <a:rPr lang="fr-FR" sz="1800" dirty="0" smtClean="0">
                <a:latin typeface="Calibri" pitchFamily="34" charset="0"/>
              </a:rPr>
              <a:t>: </a:t>
            </a:r>
            <a:r>
              <a:rPr lang="fr-FR" sz="1600" dirty="0" smtClean="0">
                <a:latin typeface="Calibri" pitchFamily="34" charset="0"/>
              </a:rPr>
              <a:t>création d’un droit royal que les princes imitent. </a:t>
            </a:r>
          </a:p>
          <a:p>
            <a:pPr>
              <a:buNone/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     (inquiétude des princes devant le renforcement du pouvoir monarchique)</a:t>
            </a:r>
          </a:p>
          <a:p>
            <a:pPr>
              <a:buFontTx/>
              <a:buChar char="-"/>
            </a:pPr>
            <a:r>
              <a:rPr lang="fr-FR" sz="1800" dirty="0" smtClean="0">
                <a:solidFill>
                  <a:srgbClr val="FF0000"/>
                </a:solidFill>
                <a:latin typeface="Calibri" pitchFamily="34" charset="0"/>
              </a:rPr>
              <a:t>L’État bourguignon et son échec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41277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Le programme :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/>
              <a:t> Partie ii : L’Occident féodal XI°-XV°S, </a:t>
            </a:r>
            <a:br>
              <a:rPr lang="fr-FR" sz="2400" b="1" dirty="0" smtClean="0"/>
            </a:br>
            <a:r>
              <a:rPr lang="fr-FR" sz="2000" b="1" dirty="0" smtClean="0"/>
              <a:t>Thème 2: Féodaux, souverains, premiers états 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57158" y="1428736"/>
            <a:ext cx="3000396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dirty="0" smtClean="0"/>
              <a:t>CONNAISSANCES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L’organisation féodale</a:t>
            </a:r>
            <a:r>
              <a:rPr lang="fr-FR" dirty="0" smtClean="0"/>
              <a:t> (liens « d’homme à homme », fief, vassal et suzerain) et </a:t>
            </a:r>
            <a:r>
              <a:rPr lang="fr-FR" b="1" dirty="0" smtClean="0"/>
              <a:t>l’émergence de l’État en France </a:t>
            </a:r>
            <a:r>
              <a:rPr lang="fr-FR" dirty="0" smtClean="0"/>
              <a:t>qui s’impose progressivement comme une autorité souveraine et sacrée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57554" y="1428736"/>
            <a:ext cx="5072098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i="1" dirty="0" smtClean="0"/>
              <a:t>DEMARCHES</a:t>
            </a:r>
          </a:p>
          <a:p>
            <a:r>
              <a:rPr lang="fr-FR" sz="1600" dirty="0" smtClean="0"/>
              <a:t>La France est le cadre privilégié de l’étude. Celle-ci est conduite </a:t>
            </a:r>
            <a:r>
              <a:rPr lang="fr-FR" sz="1600" b="1" dirty="0" smtClean="0"/>
              <a:t>à partir d’exemples au choix : </a:t>
            </a:r>
          </a:p>
          <a:p>
            <a:pPr>
              <a:buFontTx/>
              <a:buChar char="-"/>
            </a:pPr>
            <a:r>
              <a:rPr lang="fr-FR" sz="1600" dirty="0" smtClean="0"/>
              <a:t>De personnages significatifs de la construction de l’État en France : Philippe Auguste, Blanche de Castille, Philippe IV le Bel et Guillaume de Nogaret, Charles VII et Jeanne d’Arc, Louis XI…)</a:t>
            </a:r>
          </a:p>
          <a:p>
            <a:pPr>
              <a:buFontTx/>
              <a:buChar char="-"/>
            </a:pPr>
            <a:r>
              <a:rPr lang="fr-FR" sz="1600" dirty="0" smtClean="0"/>
              <a:t> d’événements significatifs de l’affirmation de l’État (la bataille de Bouvines, le procès des Templiers, le sacre de Charles VII)</a:t>
            </a:r>
          </a:p>
          <a:p>
            <a:r>
              <a:rPr lang="fr-FR" sz="1600" dirty="0" smtClean="0"/>
              <a:t>A la fin de l’étude, les élèves découvrent une carte des principales monarchies de l’ Europe à la fin du XV°S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4714884"/>
            <a:ext cx="8072494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i="1" dirty="0" smtClean="0"/>
              <a:t>CAPACITES </a:t>
            </a:r>
          </a:p>
          <a:p>
            <a:r>
              <a:rPr lang="fr-FR" sz="1400" b="1" dirty="0" smtClean="0"/>
              <a:t>Connaître et utiliser les repères suivants : </a:t>
            </a:r>
          </a:p>
          <a:p>
            <a:pPr>
              <a:buFontTx/>
              <a:buChar char="-"/>
            </a:pPr>
            <a:r>
              <a:rPr lang="fr-FR" sz="1400" dirty="0" smtClean="0"/>
              <a:t>Un événement significatif de l’affirmation de l’État en France</a:t>
            </a:r>
          </a:p>
          <a:p>
            <a:pPr>
              <a:buFontTx/>
              <a:buChar char="-"/>
            </a:pPr>
            <a:r>
              <a:rPr lang="fr-FR" sz="1400" dirty="0" smtClean="0"/>
              <a:t>Une carte de l’évolution du domaine royal et des pouvoirs du roi de France, X° - XV°S</a:t>
            </a:r>
          </a:p>
          <a:p>
            <a:pPr>
              <a:buFontTx/>
              <a:buChar char="-"/>
            </a:pPr>
            <a:endParaRPr lang="fr-FR" sz="1400" dirty="0" smtClean="0"/>
          </a:p>
          <a:p>
            <a:r>
              <a:rPr lang="fr-FR" sz="1400" b="1" dirty="0" smtClean="0"/>
              <a:t>Décrire et expliquer </a:t>
            </a:r>
            <a:r>
              <a:rPr lang="fr-FR" sz="1400" dirty="0" smtClean="0"/>
              <a:t>le système féodal comme organisation de l’aristocratie, puis comme organisation du pouvoir royal</a:t>
            </a:r>
            <a:endParaRPr lang="fr-FR" sz="14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1152128"/>
          </a:xfrm>
        </p:spPr>
        <p:txBody>
          <a:bodyPr>
            <a:normAutofit fontScale="90000"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3) Mise en perspective :</a:t>
            </a:r>
            <a:br>
              <a:rPr lang="fr-FR" sz="2400" b="1" u="sng" dirty="0" smtClean="0">
                <a:solidFill>
                  <a:srgbClr val="0070C0"/>
                </a:solidFill>
              </a:rPr>
            </a:br>
            <a:r>
              <a:rPr lang="fr-FR" sz="2400" b="1" u="sng" dirty="0" smtClean="0">
                <a:solidFill>
                  <a:srgbClr val="0070C0"/>
                </a:solidFill>
                <a:latin typeface="Calibri" pitchFamily="34" charset="0"/>
              </a:rPr>
              <a:t>affirmation de l’état territorial à partir des capétiens</a:t>
            </a:r>
            <a:br>
              <a:rPr lang="fr-FR" sz="2400" b="1" u="sng" dirty="0" smtClean="0">
                <a:solidFill>
                  <a:srgbClr val="0070C0"/>
                </a:solidFill>
                <a:latin typeface="Calibri" pitchFamily="34" charset="0"/>
              </a:rPr>
            </a:b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3"/>
            <a:ext cx="54006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dirty="0" smtClean="0">
                <a:latin typeface="Calibri" pitchFamily="34" charset="0"/>
              </a:rPr>
              <a:t> Carte évolution du domaine royal de 987 à 1483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Calibri" pitchFamily="34" charset="0"/>
              </a:rPr>
              <a:t> Chronologie Capétiens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Calibri" pitchFamily="34" charset="0"/>
              </a:rPr>
              <a:t>Carte principales monarchies de l’Europe fin XV°S</a:t>
            </a:r>
          </a:p>
          <a:p>
            <a:pPr>
              <a:buFontTx/>
              <a:buChar char="-"/>
            </a:pPr>
            <a:endParaRPr lang="fr-FR" sz="2000" dirty="0" smtClean="0">
              <a:latin typeface="Calibri" pitchFamily="34" charset="0"/>
            </a:endParaRPr>
          </a:p>
        </p:txBody>
      </p:sp>
      <p:pic>
        <p:nvPicPr>
          <p:cNvPr id="25602" name="Picture 2" descr="http://histoireenprimaire.free.fr/images/France987_11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543425" cy="340995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79512" y="609329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 smtClean="0">
                <a:hlinkClick r:id="rId3"/>
              </a:rPr>
              <a:t>http://histoireenprimaire.free.fr/images/France987_1180.gif</a:t>
            </a:r>
            <a:endParaRPr lang="fr-FR" sz="1400" dirty="0" smtClean="0"/>
          </a:p>
          <a:p>
            <a:endParaRPr lang="fr-FR" sz="1400" dirty="0"/>
          </a:p>
        </p:txBody>
      </p:sp>
      <p:pic>
        <p:nvPicPr>
          <p:cNvPr id="25604" name="Picture 4" descr="http://upload.wikimedia.org/wikipedia/commons/thumb/f/fa/Map_France_1477-fr.svg/350px-Map_France_1477-fr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276872"/>
            <a:ext cx="3333750" cy="35909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076056" y="5903893"/>
            <a:ext cx="4067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hlinkClick r:id="rId5"/>
              </a:rPr>
              <a:t>http://upload.wikimedia.org/wikipedia/commons/thumb/f/fa/Map_France_1477-fr.svg/350px-Map_France_1477-fr.svg.png</a:t>
            </a:r>
            <a:endParaRPr lang="fr-FR" sz="1400" dirty="0" smtClean="0"/>
          </a:p>
          <a:p>
            <a:endParaRPr lang="fr-FR" sz="1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solidFill>
                  <a:srgbClr val="0070C0"/>
                </a:solidFill>
              </a:rPr>
              <a:t>Conclusion : </a:t>
            </a:r>
            <a:r>
              <a:rPr lang="fr-FR" sz="2000" b="1" u="sng" dirty="0" smtClean="0">
                <a:solidFill>
                  <a:srgbClr val="0070C0"/>
                </a:solidFill>
              </a:rPr>
              <a:t>Le </a:t>
            </a:r>
            <a:r>
              <a:rPr lang="fr-FR" sz="2000" b="1" u="sng" dirty="0" smtClean="0">
                <a:solidFill>
                  <a:srgbClr val="0070C0"/>
                </a:solidFill>
              </a:rPr>
              <a:t>nationalisme exalté, Jeanne récupéré</a:t>
            </a:r>
            <a:r>
              <a:rPr lang="fr-FR" sz="2000" dirty="0" smtClean="0">
                <a:solidFill>
                  <a:srgbClr val="0070C0"/>
                </a:solidFill>
              </a:rPr>
              <a:t>e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dirty="0" smtClean="0">
                <a:latin typeface="Calibri" pitchFamily="34" charset="0"/>
              </a:rPr>
              <a:t>Des exemples, pris dans la période contemporaine : par exemple sur le site de la BNF, l’exemple de Barrès et Jeanne :  </a:t>
            </a:r>
            <a:r>
              <a:rPr lang="fr-FR" dirty="0" smtClean="0">
                <a:latin typeface="Calibri" pitchFamily="34" charset="0"/>
                <a:hlinkClick r:id="rId2"/>
              </a:rPr>
              <a:t>http://classes.bnf.fr/heros/pedago/heros_2.pdf</a:t>
            </a:r>
            <a:endParaRPr lang="fr-FR" dirty="0" smtClean="0">
              <a:latin typeface="Calibri" pitchFamily="34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fr-FR" dirty="0" smtClean="0">
              <a:latin typeface="Calibri" pitchFamily="34" charset="0"/>
            </a:endParaRPr>
          </a:p>
          <a:p>
            <a:pPr marL="274320" lvl="1">
              <a:spcBef>
                <a:spcPts val="600"/>
              </a:spcBef>
              <a:buSzPct val="70000"/>
              <a:buNone/>
            </a:pPr>
            <a:endParaRPr lang="fr-FR" dirty="0" smtClean="0">
              <a:latin typeface="Calibri" pitchFamily="34" charset="0"/>
            </a:endParaRPr>
          </a:p>
          <a:p>
            <a:endParaRPr lang="fr-F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1801905"/>
            <a:ext cx="3384376" cy="4824866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95936" y="2492896"/>
            <a:ext cx="4572000" cy="3312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/>
              <a:t>- Barrès, ardent propagandiste de la Jeanne d’Arc nationaliste, dépose</a:t>
            </a:r>
          </a:p>
          <a:p>
            <a:r>
              <a:rPr lang="fr-FR" dirty="0" smtClean="0"/>
              <a:t>une proposition de loi en 1914 pour instituer une fête nationale en faveur</a:t>
            </a:r>
          </a:p>
          <a:p>
            <a:r>
              <a:rPr lang="fr-FR" dirty="0" smtClean="0"/>
              <a:t>de l’héroïne. </a:t>
            </a:r>
          </a:p>
          <a:p>
            <a:r>
              <a:rPr lang="fr-FR" dirty="0" smtClean="0"/>
              <a:t>- Il est accompagné par une jeune fille habillée en Jeanne d’Arc</a:t>
            </a:r>
          </a:p>
          <a:p>
            <a:r>
              <a:rPr lang="fr-FR" dirty="0" smtClean="0"/>
              <a:t>pour le discours instituant la fête nationale de Jeanne d’Arc à Compiègne.</a:t>
            </a:r>
          </a:p>
          <a:p>
            <a:r>
              <a:rPr lang="fr-FR" sz="1400" i="1" dirty="0" smtClean="0"/>
              <a:t>1913, tirage argentique d’après une plaque de verre de l’agence ROL.</a:t>
            </a:r>
          </a:p>
          <a:p>
            <a:r>
              <a:rPr lang="fr-FR" sz="1400" i="1" dirty="0" smtClean="0"/>
              <a:t>BNF, Estampes et photographie, D.R.</a:t>
            </a:r>
            <a:endParaRPr lang="fr-FR" sz="1400" i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</a:rPr>
              <a:t>Jeanne </a:t>
            </a:r>
            <a:r>
              <a:rPr lang="fr-FR" sz="2400" b="1" u="sng" dirty="0" smtClean="0">
                <a:solidFill>
                  <a:srgbClr val="0070C0"/>
                </a:solidFill>
              </a:rPr>
              <a:t>d’Arc était-elle anglophobe ? </a:t>
            </a:r>
            <a:endParaRPr lang="fr-FR" sz="2400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686700" cy="5616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</a:rPr>
              <a:t>      Question provocatrice pour faire réagir les élèves !</a:t>
            </a:r>
          </a:p>
          <a:p>
            <a:pPr>
              <a:buNone/>
            </a:pPr>
            <a:r>
              <a:rPr lang="fr-FR" sz="2000" i="1" dirty="0" smtClean="0">
                <a:solidFill>
                  <a:schemeClr val="tx1"/>
                </a:solidFill>
                <a:latin typeface="Calibri" pitchFamily="34" charset="0"/>
              </a:rPr>
              <a:t>      Nous avons aussi une mission civique double : </a:t>
            </a:r>
          </a:p>
          <a:p>
            <a:pPr lvl="1"/>
            <a:r>
              <a:rPr lang="fr-FR" sz="2000" i="1" dirty="0" smtClean="0">
                <a:solidFill>
                  <a:schemeClr val="tx1"/>
                </a:solidFill>
                <a:latin typeface="Calibri" pitchFamily="34" charset="0"/>
              </a:rPr>
              <a:t>On ne peut faire faire dire n’importe quoi à l’histoire</a:t>
            </a:r>
          </a:p>
          <a:p>
            <a:pPr lvl="1"/>
            <a:r>
              <a:rPr lang="fr-FR" sz="2000" i="1" dirty="0" smtClean="0">
                <a:solidFill>
                  <a:schemeClr val="tx1"/>
                </a:solidFill>
                <a:latin typeface="Calibri" pitchFamily="34" charset="0"/>
              </a:rPr>
              <a:t>On peut et on doit aussi montrer que ce qui est faux historiquement peut être dangereux dans le présent</a:t>
            </a:r>
          </a:p>
          <a:p>
            <a:pPr lvl="1">
              <a:buNone/>
            </a:pPr>
            <a:endParaRPr lang="fr-FR" sz="2000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None/>
            </a:pPr>
            <a:r>
              <a:rPr lang="fr-FR" sz="2000" b="1" u="sng" dirty="0" smtClean="0">
                <a:solidFill>
                  <a:srgbClr val="FF0000"/>
                </a:solidFill>
                <a:latin typeface="Calibri" pitchFamily="34" charset="0"/>
              </a:rPr>
              <a:t>Explications magistrales 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</a:p>
          <a:p>
            <a:pPr lvl="1">
              <a:buNone/>
            </a:pPr>
            <a:r>
              <a:rPr lang="fr-FR" sz="2000" b="1" i="1" dirty="0" smtClean="0">
                <a:solidFill>
                  <a:srgbClr val="FF0000"/>
                </a:solidFill>
                <a:latin typeface="Calibri" pitchFamily="34" charset="0"/>
              </a:rPr>
              <a:t>      </a:t>
            </a:r>
            <a:r>
              <a:rPr lang="fr-FR" sz="1800" i="1" dirty="0" smtClean="0">
                <a:solidFill>
                  <a:srgbClr val="FF0000"/>
                </a:solidFill>
                <a:latin typeface="Calibri" pitchFamily="34" charset="0"/>
              </a:rPr>
              <a:t>Pour Jeanne, l’Anglais est une créature de Dieu</a:t>
            </a:r>
            <a:r>
              <a:rPr lang="fr-FR" sz="1800" i="1" dirty="0" smtClean="0">
                <a:latin typeface="Calibri" pitchFamily="34" charset="0"/>
              </a:rPr>
              <a:t>, et il faut aimer son prochain comme soi-même. </a:t>
            </a:r>
            <a:r>
              <a:rPr lang="fr-FR" sz="1800" i="1" dirty="0" smtClean="0">
                <a:solidFill>
                  <a:srgbClr val="FF0000"/>
                </a:solidFill>
                <a:latin typeface="Calibri" pitchFamily="34" charset="0"/>
              </a:rPr>
              <a:t>L’Anglais ne saurait être haï, mais ses péchés peuvent l’être. Pour Jeanne, il faut chercher à ramener les Anglais dans la bonne voie, celle du respect de Dieu</a:t>
            </a:r>
            <a:r>
              <a:rPr lang="fr-FR" sz="1800" i="1" dirty="0" smtClean="0">
                <a:latin typeface="Calibri" pitchFamily="34" charset="0"/>
              </a:rPr>
              <a:t>. Elle explique les premiers échecs des Anglais par leurs péchés : guerre injuste (le roi d’Angleterre n’a aucun droit sur les terres de France), pillage de lieux sacrés (ex : Notre-Dame de Saint </a:t>
            </a:r>
            <a:r>
              <a:rPr lang="fr-FR" sz="1800" i="1" dirty="0" err="1" smtClean="0">
                <a:latin typeface="Calibri" pitchFamily="34" charset="0"/>
              </a:rPr>
              <a:t>Cléry</a:t>
            </a:r>
            <a:r>
              <a:rPr lang="fr-FR" sz="1800" i="1" dirty="0" smtClean="0">
                <a:latin typeface="Calibri" pitchFamily="34" charset="0"/>
              </a:rPr>
              <a:t> au bord de la Loire près d’Orléans où ils se sont moqués du prêtre)… Il faut donc aider les Anglais. </a:t>
            </a:r>
          </a:p>
          <a:p>
            <a:pPr lvl="1">
              <a:buNone/>
            </a:pPr>
            <a:r>
              <a:rPr lang="fr-FR" dirty="0" smtClean="0">
                <a:latin typeface="Calibri" pitchFamily="34" charset="0"/>
              </a:rPr>
              <a:t> </a:t>
            </a:r>
          </a:p>
          <a:p>
            <a:pPr lvl="1">
              <a:buNone/>
            </a:pPr>
            <a:r>
              <a:rPr lang="fr-FR" dirty="0" smtClean="0">
                <a:solidFill>
                  <a:srgbClr val="00B050"/>
                </a:solidFill>
                <a:latin typeface="Calibri" pitchFamily="34" charset="0"/>
              </a:rPr>
              <a:t>	Voir aussi le </a:t>
            </a:r>
            <a:r>
              <a:rPr lang="fr-FR" dirty="0" err="1" smtClean="0">
                <a:solidFill>
                  <a:srgbClr val="00B050"/>
                </a:solidFill>
                <a:latin typeface="Calibri" pitchFamily="34" charset="0"/>
              </a:rPr>
              <a:t>doct</a:t>
            </a:r>
            <a:r>
              <a:rPr lang="fr-FR" dirty="0" smtClean="0">
                <a:solidFill>
                  <a:srgbClr val="00B050"/>
                </a:solidFill>
                <a:latin typeface="Calibri" pitchFamily="34" charset="0"/>
              </a:rPr>
              <a:t> 4 en fichier joint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/>
          <p:cNvSpPr/>
          <p:nvPr/>
        </p:nvSpPr>
        <p:spPr>
          <a:xfrm>
            <a:off x="0" y="285728"/>
            <a:ext cx="9144000" cy="65722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500166" y="1428736"/>
            <a:ext cx="6072230" cy="4286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643998" cy="357166"/>
          </a:xfrm>
        </p:spPr>
        <p:txBody>
          <a:bodyPr>
            <a:noAutofit/>
          </a:bodyPr>
          <a:lstStyle/>
          <a:p>
            <a:r>
              <a:rPr lang="fr-FR" sz="1600" dirty="0" smtClean="0"/>
              <a:t>L’application du schéma au cas de </a:t>
            </a:r>
            <a:r>
              <a:rPr lang="fr-FR" sz="1600" smtClean="0"/>
              <a:t>Jeanne d’Arc </a:t>
            </a:r>
            <a:endParaRPr lang="fr-FR" sz="2000" dirty="0"/>
          </a:p>
        </p:txBody>
      </p:sp>
      <p:sp>
        <p:nvSpPr>
          <p:cNvPr id="7" name="Organigramme : Opération manuelle 6"/>
          <p:cNvSpPr/>
          <p:nvPr/>
        </p:nvSpPr>
        <p:spPr>
          <a:xfrm rot="5400000">
            <a:off x="6607967" y="2893231"/>
            <a:ext cx="3500462" cy="1571604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Contextualisation et mise en perspective politique ici : la guerre de 100 ans, conflit féodal entre France et Angleterre (construction de  l’État) et entre grands (Bourguignons, Armagnacs</a:t>
            </a:r>
            <a:r>
              <a:rPr lang="fr-FR" sz="1050" b="1" dirty="0" smtClean="0">
                <a:solidFill>
                  <a:srgbClr val="002060"/>
                </a:solidFill>
              </a:rPr>
              <a:t>) </a:t>
            </a:r>
          </a:p>
        </p:txBody>
      </p:sp>
      <p:sp>
        <p:nvSpPr>
          <p:cNvPr id="8" name="Organigramme : Opération manuelle 7"/>
          <p:cNvSpPr/>
          <p:nvPr/>
        </p:nvSpPr>
        <p:spPr>
          <a:xfrm rot="16200000">
            <a:off x="-678677" y="2678915"/>
            <a:ext cx="2857521" cy="1500167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Contextualisation et mise en perspective : Jeanne « idôle à tout faire », ou comment les légendes sont médiatisées 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9" name="Organigramme : Opération manuelle 8"/>
          <p:cNvSpPr/>
          <p:nvPr/>
        </p:nvSpPr>
        <p:spPr>
          <a:xfrm>
            <a:off x="3643306" y="285728"/>
            <a:ext cx="2000264" cy="1143008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La place et le statut des femmes dans la société médiévale 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12" name="Trapèze 11"/>
          <p:cNvSpPr/>
          <p:nvPr/>
        </p:nvSpPr>
        <p:spPr>
          <a:xfrm>
            <a:off x="2857488" y="5715016"/>
            <a:ext cx="3571900" cy="1142984"/>
          </a:xfrm>
          <a:prstGeom prst="trapezoid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Les codes sociaux qui président à la construction d’une image héroïque et d’une image négative : la prophétesse se doit d’être une pauvre, la sorcière et la « putain » arrangent les Armagnacs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86050" y="2000240"/>
            <a:ext cx="150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L’entrée : </a:t>
            </a:r>
          </a:p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zoom sur le personnage</a:t>
            </a:r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28728" y="857232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Mise en perspective : élargissement de la focale et changement d’échelle</a:t>
            </a:r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Flèche vers le haut 16"/>
          <p:cNvSpPr/>
          <p:nvPr/>
        </p:nvSpPr>
        <p:spPr>
          <a:xfrm>
            <a:off x="4500562" y="1285860"/>
            <a:ext cx="285752" cy="28575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7286644" y="3500438"/>
            <a:ext cx="285752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gauche 18"/>
          <p:cNvSpPr/>
          <p:nvPr/>
        </p:nvSpPr>
        <p:spPr>
          <a:xfrm>
            <a:off x="1357290" y="3500438"/>
            <a:ext cx="357190" cy="28575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4429124" y="5500702"/>
            <a:ext cx="357190" cy="28575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aller plus loin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615262" cy="55452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1800" u="sng" dirty="0" smtClean="0"/>
              <a:t>Bibliographie et sitographie </a:t>
            </a:r>
          </a:p>
          <a:p>
            <a:r>
              <a:rPr lang="fr-FR" sz="1900" dirty="0" smtClean="0">
                <a:latin typeface="Calibri" pitchFamily="34" charset="0"/>
              </a:rPr>
              <a:t>Colette Beaune : </a:t>
            </a:r>
          </a:p>
          <a:p>
            <a:pPr lvl="1"/>
            <a:r>
              <a:rPr lang="fr-FR" sz="1900" i="1" dirty="0" smtClean="0">
                <a:latin typeface="Calibri" pitchFamily="34" charset="0"/>
              </a:rPr>
              <a:t>Jeanne d’Arc</a:t>
            </a:r>
            <a:r>
              <a:rPr lang="fr-FR" sz="1900" dirty="0" smtClean="0">
                <a:latin typeface="Calibri" pitchFamily="34" charset="0"/>
              </a:rPr>
              <a:t>, Paris, Perrin, 2004</a:t>
            </a:r>
          </a:p>
          <a:p>
            <a:pPr lvl="1"/>
            <a:r>
              <a:rPr lang="fr-FR" sz="1900" i="1" dirty="0" smtClean="0">
                <a:latin typeface="Calibri" pitchFamily="34" charset="0"/>
              </a:rPr>
              <a:t>Jeanne d’Arc, vérités et légendes</a:t>
            </a:r>
            <a:r>
              <a:rPr lang="fr-FR" sz="1900" dirty="0" smtClean="0">
                <a:latin typeface="Calibri" pitchFamily="34" charset="0"/>
              </a:rPr>
              <a:t>, Paris, Perrin, 2008</a:t>
            </a:r>
          </a:p>
          <a:p>
            <a:pPr lvl="1"/>
            <a:r>
              <a:rPr lang="fr-FR" sz="1900" i="1" dirty="0" smtClean="0">
                <a:latin typeface="Calibri" pitchFamily="34" charset="0"/>
              </a:rPr>
              <a:t>Naissance de la nation France, </a:t>
            </a:r>
            <a:r>
              <a:rPr lang="fr-FR" sz="1900" dirty="0" smtClean="0">
                <a:latin typeface="Calibri" pitchFamily="34" charset="0"/>
              </a:rPr>
              <a:t>Paris, Gallimard, 1985</a:t>
            </a:r>
          </a:p>
          <a:p>
            <a:pPr lvl="1"/>
            <a:r>
              <a:rPr lang="fr-FR" sz="1900" dirty="0" smtClean="0">
                <a:latin typeface="Calibri" pitchFamily="34" charset="0"/>
              </a:rPr>
              <a:t>Intervention aux rendez-vous de Blois 2009 : </a:t>
            </a:r>
            <a:r>
              <a:rPr lang="fr-FR" sz="1900" dirty="0" smtClean="0">
                <a:latin typeface="Calibri" pitchFamily="34" charset="0"/>
                <a:hlinkClick r:id="rId2"/>
              </a:rPr>
              <a:t>http://www.rdv-histoire.com/</a:t>
            </a:r>
            <a:endParaRPr lang="fr-FR" sz="1900" dirty="0" smtClean="0">
              <a:latin typeface="Calibri" pitchFamily="34" charset="0"/>
            </a:endParaRPr>
          </a:p>
          <a:p>
            <a:r>
              <a:rPr lang="fr-FR" sz="1900" dirty="0" smtClean="0">
                <a:latin typeface="Calibri" pitchFamily="34" charset="0"/>
              </a:rPr>
              <a:t>Jean Favier : </a:t>
            </a:r>
          </a:p>
          <a:p>
            <a:pPr lvl="1"/>
            <a:r>
              <a:rPr lang="fr-FR" sz="1900" i="1" dirty="0" smtClean="0">
                <a:latin typeface="Calibri" pitchFamily="34" charset="0"/>
              </a:rPr>
              <a:t>Histoire de France. Le temps des principautés, de l’an Mil à 1515,</a:t>
            </a:r>
            <a:r>
              <a:rPr lang="fr-FR" sz="1900" dirty="0" smtClean="0">
                <a:latin typeface="Calibri" pitchFamily="34" charset="0"/>
              </a:rPr>
              <a:t> Paris, Fayard, 1984</a:t>
            </a:r>
          </a:p>
          <a:p>
            <a:pPr lvl="1"/>
            <a:r>
              <a:rPr lang="fr-FR" sz="1900" i="1" dirty="0" smtClean="0">
                <a:latin typeface="Calibri" pitchFamily="34" charset="0"/>
              </a:rPr>
              <a:t>La guerre de Cent Ans</a:t>
            </a:r>
            <a:r>
              <a:rPr lang="fr-FR" sz="1900" dirty="0" smtClean="0">
                <a:latin typeface="Calibri" pitchFamily="34" charset="0"/>
              </a:rPr>
              <a:t>, Paris, Fayard, 1980</a:t>
            </a:r>
          </a:p>
          <a:p>
            <a:r>
              <a:rPr lang="fr-FR" sz="1900" dirty="0" smtClean="0">
                <a:latin typeface="Calibri" pitchFamily="34" charset="0"/>
              </a:rPr>
              <a:t>Philippe Contamine : </a:t>
            </a:r>
            <a:r>
              <a:rPr lang="fr-FR" sz="1900" i="1" dirty="0" smtClean="0">
                <a:latin typeface="Calibri" pitchFamily="34" charset="0"/>
              </a:rPr>
              <a:t>La guerre au Moyen Age</a:t>
            </a:r>
            <a:r>
              <a:rPr lang="fr-FR" sz="1900" dirty="0" smtClean="0">
                <a:latin typeface="Calibri" pitchFamily="34" charset="0"/>
              </a:rPr>
              <a:t>, Paris, PUF, 1980</a:t>
            </a:r>
          </a:p>
          <a:p>
            <a:r>
              <a:rPr lang="fr-FR" sz="1900" i="1" dirty="0" smtClean="0">
                <a:latin typeface="Calibri" pitchFamily="34" charset="0"/>
              </a:rPr>
              <a:t>L’Histoire</a:t>
            </a:r>
            <a:r>
              <a:rPr lang="fr-FR" sz="1900" dirty="0" smtClean="0">
                <a:latin typeface="Calibri" pitchFamily="34" charset="0"/>
              </a:rPr>
              <a:t> n° 210, mai 1997 : n° Spécial « Jeanne d’Arc, une passion française »</a:t>
            </a:r>
          </a:p>
          <a:p>
            <a:r>
              <a:rPr lang="fr-FR" sz="1900" dirty="0" smtClean="0">
                <a:latin typeface="Calibri" pitchFamily="34" charset="0"/>
              </a:rPr>
              <a:t>Michel </a:t>
            </a:r>
            <a:r>
              <a:rPr lang="fr-FR" sz="1900" dirty="0" err="1" smtClean="0">
                <a:latin typeface="Calibri" pitchFamily="34" charset="0"/>
              </a:rPr>
              <a:t>Winock</a:t>
            </a:r>
            <a:r>
              <a:rPr lang="fr-FR" sz="1900" dirty="0" smtClean="0">
                <a:latin typeface="Calibri" pitchFamily="34" charset="0"/>
              </a:rPr>
              <a:t> : « Jeanne d’Arc, icône à tout faire » dans </a:t>
            </a:r>
            <a:r>
              <a:rPr lang="fr-FR" sz="1900" i="1" dirty="0" smtClean="0">
                <a:latin typeface="Calibri" pitchFamily="34" charset="0"/>
              </a:rPr>
              <a:t>Les collections de l’Histoire</a:t>
            </a:r>
            <a:r>
              <a:rPr lang="fr-FR" sz="1900" dirty="0" smtClean="0">
                <a:latin typeface="Calibri" pitchFamily="34" charset="0"/>
              </a:rPr>
              <a:t>, n° 44, juillet 2009, pp. 44-45</a:t>
            </a:r>
          </a:p>
          <a:p>
            <a:r>
              <a:rPr lang="fr-FR" sz="1900" dirty="0" smtClean="0">
                <a:latin typeface="Calibri" pitchFamily="34" charset="0"/>
              </a:rPr>
              <a:t>Les grandes chroniques de France illustrées par Fouquet pour cette période : </a:t>
            </a:r>
            <a:r>
              <a:rPr lang="fr-FR" sz="1900" dirty="0" smtClean="0">
                <a:latin typeface="Calibri" pitchFamily="34" charset="0"/>
                <a:hlinkClick r:id="rId3"/>
              </a:rPr>
              <a:t>http://expositions.bnf.fr/fouquet/reperes/34/index34b.htm</a:t>
            </a:r>
            <a:endParaRPr lang="fr-FR" sz="1900" dirty="0" smtClean="0">
              <a:latin typeface="Calibri" pitchFamily="34" charset="0"/>
            </a:endParaRPr>
          </a:p>
          <a:p>
            <a:r>
              <a:rPr lang="fr-FR" sz="1900" dirty="0" smtClean="0">
                <a:latin typeface="Calibri" pitchFamily="34" charset="0"/>
              </a:rPr>
              <a:t>Sur les relations entre Charles VII et Jeanne et la guerre de 100 ans : nombreuses images bien légendées : </a:t>
            </a:r>
            <a:r>
              <a:rPr lang="fr-FR" sz="1900" dirty="0" smtClean="0">
                <a:latin typeface="Calibri" pitchFamily="34" charset="0"/>
                <a:hlinkClick r:id="rId4"/>
              </a:rPr>
              <a:t>http://www.histoire-fr.com/valois_charles7_2.htm</a:t>
            </a:r>
            <a:endParaRPr lang="fr-FR" sz="1900" dirty="0" smtClean="0">
              <a:latin typeface="Calibri" pitchFamily="34" charset="0"/>
            </a:endParaRPr>
          </a:p>
          <a:p>
            <a:r>
              <a:rPr lang="fr-FR" sz="1900" dirty="0" smtClean="0">
                <a:latin typeface="Calibri" pitchFamily="34" charset="0"/>
              </a:rPr>
              <a:t>Exposition de la BNF sur les héros (une section sur Jeanne) : </a:t>
            </a:r>
            <a:r>
              <a:rPr lang="fr-FR" sz="1900" dirty="0" smtClean="0">
                <a:latin typeface="Calibri" pitchFamily="34" charset="0"/>
                <a:hlinkClick r:id="rId5"/>
              </a:rPr>
              <a:t>http://classes.bnf.fr/heros/pedago/01.htm</a:t>
            </a:r>
            <a:endParaRPr lang="fr-FR" sz="1900" dirty="0" smtClean="0">
              <a:latin typeface="Calibri" pitchFamily="34" charset="0"/>
            </a:endParaRPr>
          </a:p>
          <a:p>
            <a:endParaRPr lang="fr-FR" sz="1900" dirty="0" smtClean="0">
              <a:latin typeface="Calibri" pitchFamily="34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66438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Eléments de problématique sur la séquence</a:t>
            </a:r>
            <a: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FR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fr-FR" sz="1800" i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48708" cy="4392488"/>
          </a:xfrm>
        </p:spPr>
        <p:txBody>
          <a:bodyPr/>
          <a:lstStyle/>
          <a:p>
            <a:r>
              <a:rPr lang="fr-FR" sz="2800" dirty="0" smtClean="0"/>
              <a:t>La construction de l’État monarchique sur des bases territoriale et religieuse (sacre)</a:t>
            </a:r>
          </a:p>
          <a:p>
            <a:r>
              <a:rPr lang="fr-FR" sz="2800" dirty="0" smtClean="0"/>
              <a:t>Caractéristiques de la féodalité, de la vassalité et de la chevalerie</a:t>
            </a:r>
          </a:p>
          <a:p>
            <a:r>
              <a:rPr lang="fr-FR" sz="2800" dirty="0" smtClean="0"/>
              <a:t>Le rôle des acteurs :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/>
              <a:t> </a:t>
            </a:r>
            <a:r>
              <a:rPr lang="fr-FR" sz="2000" dirty="0" smtClean="0"/>
              <a:t>Insister sur l’originalité de Jeanne (ne pas la considérer comme « la » femme médiévale)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Ne pas réifier des groupes sociaux (les milices populaires, par exemple)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80116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Quelques conseils</a:t>
            </a:r>
            <a:r>
              <a:rPr lang="fr-FR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FR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103844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latin typeface="Calibri" pitchFamily="34" charset="0"/>
              </a:rPr>
              <a:t>« L’entrée par » </a:t>
            </a:r>
            <a:r>
              <a:rPr lang="fr-FR" sz="2000" dirty="0" smtClean="0">
                <a:latin typeface="Calibri" pitchFamily="34" charset="0"/>
              </a:rPr>
              <a:t>en histoire = un outil pédagogique pour faire connaître. </a:t>
            </a:r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</a:rPr>
              <a:t>	On part du concret (un personnage, un événement, une œuvre…). 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latin typeface="Calibri" pitchFamily="34" charset="0"/>
              </a:rPr>
              <a:t>Méthode de la démarche inductive :</a:t>
            </a:r>
          </a:p>
          <a:p>
            <a:pPr>
              <a:buNone/>
            </a:pPr>
            <a:r>
              <a:rPr lang="fr-FR" sz="2000" dirty="0" smtClean="0">
                <a:latin typeface="Calibri" pitchFamily="34" charset="0"/>
              </a:rPr>
              <a:t>     </a:t>
            </a:r>
            <a:r>
              <a:rPr lang="fr-FR" sz="2000" u="sng" dirty="0" smtClean="0">
                <a:latin typeface="Calibri" pitchFamily="34" charset="0"/>
              </a:rPr>
              <a:t> Travail des élèves </a:t>
            </a:r>
            <a:r>
              <a:rPr lang="fr-FR" sz="2000" dirty="0" smtClean="0">
                <a:latin typeface="Calibri" pitchFamily="34" charset="0"/>
              </a:rPr>
              <a:t>(documents + questionnement) :</a:t>
            </a:r>
          </a:p>
          <a:p>
            <a:pPr lvl="1"/>
            <a:r>
              <a:rPr lang="fr-FR" sz="1600" dirty="0" smtClean="0">
                <a:latin typeface="Calibri" pitchFamily="34" charset="0"/>
              </a:rPr>
              <a:t>Prise d’informations</a:t>
            </a:r>
          </a:p>
          <a:p>
            <a:pPr lvl="1"/>
            <a:r>
              <a:rPr lang="fr-FR" sz="1600" dirty="0" smtClean="0">
                <a:latin typeface="Calibri" pitchFamily="34" charset="0"/>
              </a:rPr>
              <a:t>Confrontation de documents</a:t>
            </a:r>
          </a:p>
          <a:p>
            <a:pPr lvl="1"/>
            <a:r>
              <a:rPr lang="fr-FR" sz="1600" dirty="0" smtClean="0">
                <a:latin typeface="Calibri" pitchFamily="34" charset="0"/>
              </a:rPr>
              <a:t>Micro-analyse</a:t>
            </a:r>
          </a:p>
          <a:p>
            <a:pPr lvl="1">
              <a:buNone/>
            </a:pPr>
            <a:r>
              <a:rPr lang="fr-FR" sz="2000" u="sng" dirty="0" smtClean="0">
                <a:latin typeface="Calibri" pitchFamily="34" charset="0"/>
              </a:rPr>
              <a:t>Le récit du professeur</a:t>
            </a:r>
            <a:r>
              <a:rPr lang="fr-FR" sz="2000" dirty="0" smtClean="0">
                <a:latin typeface="Calibri" pitchFamily="34" charset="0"/>
              </a:rPr>
              <a:t> dans les phases de :</a:t>
            </a:r>
          </a:p>
          <a:p>
            <a:pPr marL="1076325" lvl="1" indent="-709613"/>
            <a:r>
              <a:rPr lang="fr-FR" sz="1600" dirty="0" smtClean="0">
                <a:latin typeface="Calibri" pitchFamily="34" charset="0"/>
              </a:rPr>
              <a:t>Contextualisation</a:t>
            </a:r>
          </a:p>
          <a:p>
            <a:pPr marL="1076325" lvl="1" indent="-709613"/>
            <a:r>
              <a:rPr lang="fr-FR" sz="1600" dirty="0" smtClean="0">
                <a:latin typeface="Calibri" pitchFamily="34" charset="0"/>
              </a:rPr>
              <a:t>Explication </a:t>
            </a:r>
          </a:p>
          <a:p>
            <a:pPr marL="1076325" lvl="1" indent="-709613"/>
            <a:r>
              <a:rPr lang="fr-FR" sz="1600" dirty="0" smtClean="0">
                <a:latin typeface="Calibri" pitchFamily="34" charset="0"/>
              </a:rPr>
              <a:t>Critique de documents </a:t>
            </a:r>
          </a:p>
          <a:p>
            <a:pPr marL="1076325" lvl="1" indent="-709613"/>
            <a:r>
              <a:rPr lang="fr-FR" sz="1600" dirty="0" smtClean="0">
                <a:latin typeface="Calibri" pitchFamily="34" charset="0"/>
              </a:rPr>
              <a:t>Mise en perspective</a:t>
            </a:r>
          </a:p>
          <a:p>
            <a:pPr lvl="1">
              <a:buFontTx/>
              <a:buChar char="-"/>
            </a:pPr>
            <a:endParaRPr lang="fr-FR" sz="2000" dirty="0" smtClean="0">
              <a:latin typeface="Calibri" pitchFamily="34" charset="0"/>
            </a:endParaRPr>
          </a:p>
          <a:p>
            <a:pPr lvl="1">
              <a:buNone/>
            </a:pPr>
            <a:endParaRPr lang="fr-FR" sz="2000" dirty="0" smtClean="0">
              <a:latin typeface="Calibri" pitchFamily="34" charset="0"/>
            </a:endParaRPr>
          </a:p>
          <a:p>
            <a:pPr lvl="1"/>
            <a:endParaRPr lang="fr-FR" sz="2000" dirty="0" smtClean="0">
              <a:latin typeface="Calibri" pitchFamily="34" charset="0"/>
            </a:endParaRPr>
          </a:p>
          <a:p>
            <a:endParaRPr lang="fr-FR" sz="2000" dirty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2647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Capacités et connaissances  </a:t>
            </a:r>
            <a:br>
              <a:rPr lang="fr-FR" sz="3200" b="1" dirty="0" smtClean="0">
                <a:solidFill>
                  <a:srgbClr val="FF0000"/>
                </a:solidFill>
              </a:rPr>
            </a:br>
            <a:r>
              <a:rPr lang="fr-FR" sz="2000" b="1" dirty="0" smtClean="0">
                <a:solidFill>
                  <a:srgbClr val="FF0000"/>
                </a:solidFill>
              </a:rPr>
              <a:t>spécifiques de la séquence</a:t>
            </a:r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fr-FR" sz="2000" i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4032448" cy="4800596"/>
          </a:xfrm>
          <a:prstGeom prst="rect">
            <a:avLst/>
          </a:pr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860032" y="2132856"/>
            <a:ext cx="2831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 smtClean="0">
                <a:solidFill>
                  <a:schemeClr val="tx2">
                    <a:lumMod val="50000"/>
                  </a:schemeClr>
                </a:solidFill>
              </a:rPr>
              <a:t>Connaissances</a:t>
            </a:r>
          </a:p>
          <a:p>
            <a:r>
              <a:rPr lang="fr-FR" sz="2000" b="1" dirty="0" smtClean="0">
                <a:solidFill>
                  <a:schemeClr val="tx2">
                    <a:lumMod val="50000"/>
                  </a:schemeClr>
                </a:solidFill>
              </a:rPr>
              <a:t>(notions et mots clés)</a:t>
            </a:r>
            <a:endParaRPr lang="fr-F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32040" y="3068960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Place et rôle des femmes dans la société médiévale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Chevalerie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Féodalité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Vassalité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Construction de l’état territorial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sacre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44008" y="1628800"/>
            <a:ext cx="4152358" cy="4800596"/>
          </a:xfrm>
          <a:prstGeom prst="rect">
            <a:avLst/>
          </a:pr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39552" y="2214554"/>
            <a:ext cx="360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Capacités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Distinguer légende et réalité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Mettre en relation des cartes évolutives et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Analyser et interpréter une image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Prélever des informations dans un texte 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Confronter des textes (minimalistes / C. Beaune)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/>
          <p:cNvSpPr/>
          <p:nvPr/>
        </p:nvSpPr>
        <p:spPr>
          <a:xfrm>
            <a:off x="0" y="285728"/>
            <a:ext cx="9144000" cy="65722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500166" y="1428736"/>
            <a:ext cx="6072230" cy="4286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179512" y="476672"/>
          <a:ext cx="8964488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42844" y="0"/>
            <a:ext cx="8643998" cy="620688"/>
          </a:xfrm>
        </p:spPr>
        <p:txBody>
          <a:bodyPr>
            <a:noAutofit/>
          </a:bodyPr>
          <a:lstStyle/>
          <a:p>
            <a:r>
              <a:rPr lang="fr-FR" sz="1600" dirty="0" smtClean="0"/>
              <a:t>L’entrée par un personnage : élargir la focale pour contextualiser et mettre en perspective </a:t>
            </a:r>
            <a:endParaRPr lang="fr-FR" sz="2000" dirty="0"/>
          </a:p>
        </p:txBody>
      </p:sp>
      <p:sp>
        <p:nvSpPr>
          <p:cNvPr id="7" name="Organigramme : Opération manuelle 6"/>
          <p:cNvSpPr/>
          <p:nvPr/>
        </p:nvSpPr>
        <p:spPr>
          <a:xfrm rot="5400000">
            <a:off x="6607967" y="2893231"/>
            <a:ext cx="3500462" cy="1571604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Contextualisation et mise en perspective politique</a:t>
            </a:r>
            <a:endParaRPr lang="fr-FR" sz="1050" b="1" dirty="0" smtClean="0">
              <a:solidFill>
                <a:srgbClr val="002060"/>
              </a:solidFill>
            </a:endParaRPr>
          </a:p>
        </p:txBody>
      </p:sp>
      <p:sp>
        <p:nvSpPr>
          <p:cNvPr id="8" name="Organigramme : Opération manuelle 7"/>
          <p:cNvSpPr/>
          <p:nvPr/>
        </p:nvSpPr>
        <p:spPr>
          <a:xfrm rot="16200000">
            <a:off x="-678677" y="2678915"/>
            <a:ext cx="2857521" cy="1500167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vert"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Contextualisation de l’évolution de l’image et des représentations et mise en perspective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9" name="Organigramme : Opération manuelle 8"/>
          <p:cNvSpPr/>
          <p:nvPr/>
        </p:nvSpPr>
        <p:spPr>
          <a:xfrm>
            <a:off x="3643306" y="285728"/>
            <a:ext cx="2000264" cy="1143008"/>
          </a:xfrm>
          <a:prstGeom prst="flowChartManualOperation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La place et le statut de son groupe social dans la société 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12" name="Trapèze 11"/>
          <p:cNvSpPr/>
          <p:nvPr/>
        </p:nvSpPr>
        <p:spPr>
          <a:xfrm>
            <a:off x="2857488" y="5715016"/>
            <a:ext cx="3571900" cy="1142984"/>
          </a:xfrm>
          <a:prstGeom prst="trapezoid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fr-FR" sz="1200" b="1" dirty="0" smtClean="0">
                <a:solidFill>
                  <a:srgbClr val="002060"/>
                </a:solidFill>
              </a:rPr>
              <a:t>Les codes sociaux qui président à la construction de son une image</a:t>
            </a:r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86050" y="2000240"/>
            <a:ext cx="150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L’entrée : </a:t>
            </a:r>
          </a:p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zoom sur le personnage</a:t>
            </a:r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28728" y="857232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Mise en perspective : élargissement de la focale et changement d’échelle</a:t>
            </a:r>
            <a:endParaRPr lang="fr-FR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Flèche vers le haut 16"/>
          <p:cNvSpPr/>
          <p:nvPr/>
        </p:nvSpPr>
        <p:spPr>
          <a:xfrm>
            <a:off x="4500562" y="1285860"/>
            <a:ext cx="285752" cy="28575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7286644" y="3500438"/>
            <a:ext cx="285752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gauche 18"/>
          <p:cNvSpPr/>
          <p:nvPr/>
        </p:nvSpPr>
        <p:spPr>
          <a:xfrm>
            <a:off x="1357290" y="3500438"/>
            <a:ext cx="357190" cy="28575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4429124" y="5500702"/>
            <a:ext cx="357190" cy="28575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 leçons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>
                <a:latin typeface="Calibri" pitchFamily="34" charset="0"/>
              </a:rPr>
              <a:t>1</a:t>
            </a:r>
            <a:r>
              <a:rPr lang="fr-FR" sz="2800" b="1" u="sng" baseline="30000" dirty="0" smtClean="0">
                <a:latin typeface="Calibri" pitchFamily="34" charset="0"/>
              </a:rPr>
              <a:t>ère</a:t>
            </a:r>
            <a:r>
              <a:rPr lang="fr-FR" sz="2800" b="1" u="sng" dirty="0" smtClean="0">
                <a:latin typeface="Calibri" pitchFamily="34" charset="0"/>
              </a:rPr>
              <a:t> leçon </a:t>
            </a:r>
            <a:r>
              <a:rPr lang="fr-FR" sz="2800" dirty="0" smtClean="0">
                <a:latin typeface="Calibri" pitchFamily="34" charset="0"/>
              </a:rPr>
              <a:t>: </a:t>
            </a:r>
            <a:r>
              <a:rPr lang="fr-FR" sz="2800" i="1" dirty="0" smtClean="0">
                <a:latin typeface="Calibri" pitchFamily="34" charset="0"/>
              </a:rPr>
              <a:t>Jeanne, une fille de son temps </a:t>
            </a:r>
            <a:r>
              <a:rPr lang="fr-FR" sz="2800" i="1" dirty="0" smtClean="0">
                <a:latin typeface="Calibri" pitchFamily="34" charset="0"/>
              </a:rPr>
              <a:t>et </a:t>
            </a:r>
            <a:r>
              <a:rPr lang="fr-FR" sz="2800" i="1" dirty="0" smtClean="0">
                <a:latin typeface="Calibri" pitchFamily="34" charset="0"/>
              </a:rPr>
              <a:t>une  rebelle dans la guerre de 100 ans </a:t>
            </a:r>
            <a:r>
              <a:rPr lang="fr-FR" sz="2800" i="1" dirty="0" smtClean="0">
                <a:latin typeface="Calibri" pitchFamily="34" charset="0"/>
              </a:rPr>
              <a:t>? chef </a:t>
            </a:r>
            <a:r>
              <a:rPr lang="fr-FR" sz="2800" i="1" dirty="0" smtClean="0">
                <a:latin typeface="Calibri" pitchFamily="34" charset="0"/>
              </a:rPr>
              <a:t>de guerre et faiseuse de roi</a:t>
            </a:r>
          </a:p>
          <a:p>
            <a:pPr>
              <a:buNone/>
            </a:pPr>
            <a:r>
              <a:rPr lang="fr-FR" sz="2800" b="1" u="sng" dirty="0" smtClean="0">
                <a:latin typeface="Calibri" pitchFamily="34" charset="0"/>
              </a:rPr>
              <a:t>2</a:t>
            </a:r>
            <a:r>
              <a:rPr lang="fr-FR" sz="2800" b="1" u="sng" baseline="30000" dirty="0" smtClean="0">
                <a:latin typeface="Calibri" pitchFamily="34" charset="0"/>
              </a:rPr>
              <a:t>ème</a:t>
            </a:r>
            <a:r>
              <a:rPr lang="fr-FR" sz="2800" b="1" u="sng" dirty="0" smtClean="0">
                <a:latin typeface="Calibri" pitchFamily="34" charset="0"/>
              </a:rPr>
              <a:t> </a:t>
            </a:r>
            <a:r>
              <a:rPr lang="fr-FR" sz="2800" b="1" u="sng" dirty="0" smtClean="0">
                <a:latin typeface="Calibri" pitchFamily="34" charset="0"/>
              </a:rPr>
              <a:t>leçon </a:t>
            </a:r>
            <a:r>
              <a:rPr lang="fr-FR" sz="2800" dirty="0" smtClean="0">
                <a:latin typeface="Calibri" pitchFamily="34" charset="0"/>
              </a:rPr>
              <a:t>: </a:t>
            </a:r>
            <a:r>
              <a:rPr lang="fr-FR" sz="2800" i="1" dirty="0" smtClean="0">
                <a:latin typeface="Calibri" pitchFamily="34" charset="0"/>
              </a:rPr>
              <a:t>La reconquête du territoire et la consolidation de la souveraineté royale sans </a:t>
            </a:r>
            <a:r>
              <a:rPr lang="fr-FR" sz="2800" i="1" dirty="0" smtClean="0">
                <a:latin typeface="Calibri" pitchFamily="34" charset="0"/>
              </a:rPr>
              <a:t>Jeanne</a:t>
            </a:r>
            <a:endParaRPr lang="fr-FR" sz="2800" i="1" dirty="0" smtClean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42852"/>
            <a:ext cx="8640960" cy="1197916"/>
          </a:xfrm>
        </p:spPr>
        <p:txBody>
          <a:bodyPr>
            <a:noAutofit/>
          </a:bodyPr>
          <a:lstStyle/>
          <a:p>
            <a:r>
              <a:rPr lang="fr-FR" sz="2400" b="1" u="sng" dirty="0" smtClean="0">
                <a:solidFill>
                  <a:srgbClr val="FF0000"/>
                </a:solidFill>
              </a:rPr>
              <a:t>1</a:t>
            </a:r>
            <a:r>
              <a:rPr lang="fr-FR" sz="2400" b="1" u="sng" baseline="30000" dirty="0" smtClean="0">
                <a:solidFill>
                  <a:srgbClr val="FF0000"/>
                </a:solidFill>
              </a:rPr>
              <a:t>ère</a:t>
            </a:r>
            <a:r>
              <a:rPr lang="fr-FR" sz="2400" b="1" u="sng" dirty="0" smtClean="0">
                <a:solidFill>
                  <a:srgbClr val="FF0000"/>
                </a:solidFill>
              </a:rPr>
              <a:t> leçon </a:t>
            </a:r>
            <a:r>
              <a:rPr lang="fr-FR" sz="2400" b="1" dirty="0" smtClean="0">
                <a:solidFill>
                  <a:srgbClr val="FF0000"/>
                </a:solidFill>
              </a:rPr>
              <a:t>: 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jeanne, une fille de son temps 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ou une rebelle dans la guerre de 100 ans ?  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901014" cy="30963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fr-FR" sz="1600" b="1" u="sng" dirty="0" smtClean="0">
              <a:latin typeface="Calibri" pitchFamily="34" charset="0"/>
            </a:endParaRPr>
          </a:p>
          <a:p>
            <a:pPr marL="342900" indent="-342900">
              <a:buNone/>
            </a:pPr>
            <a:r>
              <a:rPr lang="fr-FR" sz="2000" b="1" u="sng" dirty="0" smtClean="0">
                <a:solidFill>
                  <a:srgbClr val="0070C0"/>
                </a:solidFill>
                <a:latin typeface="Calibri" pitchFamily="34" charset="0"/>
              </a:rPr>
              <a:t>1) Entre vérité et légendes</a:t>
            </a:r>
          </a:p>
          <a:p>
            <a:pPr marL="342900" indent="-342900">
              <a:buNone/>
            </a:pPr>
            <a:endParaRPr lang="fr-FR" sz="1600" b="1" u="sng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fr-FR" sz="1600" b="1" u="sng" dirty="0" smtClean="0">
                <a:latin typeface="Calibri" pitchFamily="34" charset="0"/>
              </a:rPr>
              <a:t>Une « pucelle » selon la terminologie médiévale</a:t>
            </a:r>
          </a:p>
          <a:p>
            <a:r>
              <a:rPr lang="fr-FR" sz="1600" b="1" u="sng" dirty="0" smtClean="0">
                <a:latin typeface="Calibri" pitchFamily="34" charset="0"/>
              </a:rPr>
              <a:t>Une bergère ? </a:t>
            </a:r>
            <a:r>
              <a:rPr lang="fr-FR" sz="1600" dirty="0" smtClean="0">
                <a:latin typeface="Calibri" pitchFamily="34" charset="0"/>
              </a:rPr>
              <a:t>Non, ce n’est pas une bergère ! Fille d’une famille de laboureurs</a:t>
            </a:r>
          </a:p>
          <a:p>
            <a:r>
              <a:rPr lang="fr-FR" sz="1600" b="1" u="sng" dirty="0" smtClean="0">
                <a:latin typeface="Calibri" pitchFamily="34" charset="0"/>
              </a:rPr>
              <a:t>Une bonne chrétienne </a:t>
            </a:r>
            <a:r>
              <a:rPr lang="fr-FR" sz="1600" dirty="0" smtClean="0">
                <a:latin typeface="Calibri" pitchFamily="34" charset="0"/>
              </a:rPr>
              <a:t>(</a:t>
            </a:r>
            <a:r>
              <a:rPr lang="fr-FR" sz="1600" dirty="0" smtClean="0">
                <a:solidFill>
                  <a:srgbClr val="00B050"/>
                </a:solidFill>
                <a:latin typeface="Calibri" pitchFamily="34" charset="0"/>
              </a:rPr>
              <a:t>voir document 1 en pièce jointe : Paroles de sa mère lors de son procès en nullité)</a:t>
            </a:r>
          </a:p>
          <a:p>
            <a:r>
              <a:rPr lang="fr-FR" sz="1600" b="1" u="sng" dirty="0" smtClean="0">
                <a:latin typeface="Calibri" pitchFamily="34" charset="0"/>
              </a:rPr>
              <a:t>Mais une jeune fille qui bouleverse les codes sociaux </a:t>
            </a:r>
            <a:r>
              <a:rPr lang="fr-FR" sz="1600" dirty="0" smtClean="0">
                <a:latin typeface="Calibri" pitchFamily="34" charset="0"/>
              </a:rPr>
              <a:t>: Jeanne est donc à la fois une fille de son temps et une fille de la transgression des normes sociales établies. Les Bourguignons l’appellent même « la Putain des Armagnacs »</a:t>
            </a:r>
          </a:p>
          <a:p>
            <a:pPr lvl="1"/>
            <a:endParaRPr lang="fr-FR" sz="1400" dirty="0" smtClean="0">
              <a:latin typeface="Calibri" pitchFamily="34" charset="0"/>
            </a:endParaRPr>
          </a:p>
          <a:p>
            <a:pPr lvl="1">
              <a:buNone/>
            </a:pPr>
            <a:endParaRPr lang="fr-FR" sz="1400" dirty="0" smtClean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5715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pucelle, une « bergère » qui devient chevalier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283968" y="1052736"/>
            <a:ext cx="4143404" cy="1214446"/>
          </a:xfrm>
        </p:spPr>
        <p:txBody>
          <a:bodyPr/>
          <a:lstStyle/>
          <a:p>
            <a:r>
              <a:rPr lang="fr-FR" sz="1200" dirty="0" smtClean="0"/>
              <a:t>La bergère devient chevalier : la houlette se transforme en hallebarde, la quenouille en épée. A gauche, le château que Jeanne désigne du doigt  symbolise le royaume. Enluminure du 16°S. (C. Beaune : Jeanne d’Arc) </a:t>
            </a:r>
            <a:endParaRPr lang="fr-FR" sz="1200" dirty="0"/>
          </a:p>
        </p:txBody>
      </p:sp>
      <p:pic>
        <p:nvPicPr>
          <p:cNvPr id="18436" name="Picture 4" descr="http://www.larousse.fr/encyclopedie/data/images/1005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3921620" cy="482453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4572000" y="2996952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/>
              </a:rPr>
              <a:t>http://www.larousse.fr/encyclopedie/data/images/1005102.jpg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3FC0-E192-475F-80DA-A6BACBAF9E9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3288</TotalTime>
  <Words>1954</Words>
  <Application>Microsoft Office PowerPoint</Application>
  <PresentationFormat>Affichage à l'écran (4:3)</PresentationFormat>
  <Paragraphs>274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Oriel</vt:lpstr>
      <vt:lpstr>L’entrée par des « personnages significatifs » dans la leçon d’histoire </vt:lpstr>
      <vt:lpstr>Le programme :  Partie ii : L’Occident féodal XI°-XV°S,  Thème 2: Féodaux, souverains, premiers états </vt:lpstr>
      <vt:lpstr>Eléments de problématique sur la séquence </vt:lpstr>
      <vt:lpstr>Quelques conseils </vt:lpstr>
      <vt:lpstr>Capacités et connaissances   spécifiques de la séquence </vt:lpstr>
      <vt:lpstr>L’entrée par un personnage : élargir la focale pour contextualiser et mettre en perspective </vt:lpstr>
      <vt:lpstr>2 leçons</vt:lpstr>
      <vt:lpstr>1ère leçon :  jeanne, une fille de son temps  ou une rebelle dans la guerre de 100 ans ?  </vt:lpstr>
      <vt:lpstr>Une pucelle, une « bergère » qui devient chevalier </vt:lpstr>
      <vt:lpstr>2) Jeanne, une fille de son temps ?  - une prophétesse</vt:lpstr>
      <vt:lpstr>- Une femme chevalier ?</vt:lpstr>
      <vt:lpstr>Diapositive 12</vt:lpstr>
      <vt:lpstr>Diapositive 13</vt:lpstr>
      <vt:lpstr>- « Faire sacrer Charles » </vt:lpstr>
      <vt:lpstr>- « Libérer Paris » et « bouter les Anglais hors de France » : les revers </vt:lpstr>
      <vt:lpstr>Contextualisation : La guerre de 100 ans et la France en 1429</vt:lpstr>
      <vt:lpstr>mise en perspective - une patriote dans la guerre de cent ans</vt:lpstr>
      <vt:lpstr>2ème leçon :  La reconquête du territoire et la consolidation de la souveraineté royale sans Jeanne</vt:lpstr>
      <vt:lpstr>2) La reconquête du territoire et la consolidation de la souveraineté royale sans Jeanne</vt:lpstr>
      <vt:lpstr>3) Mise en perspective : affirmation de l’état territorial à partir des capétiens </vt:lpstr>
      <vt:lpstr>Conclusion : Le nationalisme exalté, Jeanne récupérée</vt:lpstr>
      <vt:lpstr>Jeanne d’Arc était-elle anglophobe ? </vt:lpstr>
      <vt:lpstr>L’application du schéma au cas de Jeanne d’Arc </vt:lpstr>
      <vt:lpstr>Pour aller plus loin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L’entrée par l’exemple dans la leçon d’histoire</dc:title>
  <dc:creator>Danièle</dc:creator>
  <cp:lastModifiedBy>Danièle</cp:lastModifiedBy>
  <cp:revision>160</cp:revision>
  <dcterms:created xsi:type="dcterms:W3CDTF">2009-12-17T12:51:21Z</dcterms:created>
  <dcterms:modified xsi:type="dcterms:W3CDTF">2010-11-06T20:33:41Z</dcterms:modified>
</cp:coreProperties>
</file>