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  <p:sldMasterId id="2147483653" r:id="rId3"/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  <p:sldMasterId id="2147483660" r:id="rId10"/>
  </p:sldMasterIdLst>
  <p:sldIdLst>
    <p:sldId id="309" r:id="rId11"/>
    <p:sldId id="310" r:id="rId12"/>
    <p:sldId id="311" r:id="rId13"/>
    <p:sldId id="276" r:id="rId14"/>
    <p:sldId id="312" r:id="rId15"/>
    <p:sldId id="259" r:id="rId16"/>
    <p:sldId id="279" r:id="rId17"/>
    <p:sldId id="281" r:id="rId18"/>
    <p:sldId id="291" r:id="rId19"/>
    <p:sldId id="277" r:id="rId20"/>
    <p:sldId id="293" r:id="rId2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5pPr>
    <a:lvl6pPr marL="22860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6pPr>
    <a:lvl7pPr marL="27432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7pPr>
    <a:lvl8pPr marL="32004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8pPr>
    <a:lvl9pPr marL="36576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-128"/>
        <a:cs typeface="+mn-cs"/>
        <a:sym typeface="Palatin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" y="-7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56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401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718050" y="1930400"/>
            <a:ext cx="1454150" cy="51435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1930400"/>
            <a:ext cx="4210050" cy="51435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5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75800" y="5905500"/>
            <a:ext cx="3073400" cy="26035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5905500"/>
            <a:ext cx="9067800" cy="26035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5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75800" y="6908800"/>
            <a:ext cx="3073400" cy="16002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6908800"/>
            <a:ext cx="9067800" cy="160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564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7790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782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401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718050" y="444500"/>
            <a:ext cx="1454150" cy="8864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4210050" cy="8864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Palatin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410200"/>
            <a:ext cx="5816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930400"/>
            <a:ext cx="5816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406400" y="5270500"/>
            <a:ext cx="5689600" cy="50800"/>
            <a:chOff x="0" y="0"/>
            <a:chExt cx="3584" cy="32"/>
          </a:xfrm>
        </p:grpSpPr>
        <p:sp>
          <p:nvSpPr>
            <p:cNvPr id="12293" name="Line 3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2294" name="Line 4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Char char="•"/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l" rtl="0" eaLnBrk="0" fontAlgn="base" hangingPunct="0">
        <a:spcBef>
          <a:spcPts val="1000"/>
        </a:spcBef>
        <a:spcAft>
          <a:spcPct val="0"/>
        </a:spcAft>
        <a:buChar char="–"/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l" rtl="0" eaLnBrk="0" fontAlgn="base" hangingPunct="0">
        <a:spcBef>
          <a:spcPts val="1000"/>
        </a:spcBef>
        <a:spcAft>
          <a:spcPct val="0"/>
        </a:spcAft>
        <a:buChar char="•"/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l" rtl="0" eaLnBrk="0" fontAlgn="base" hangingPunct="0">
        <a:spcBef>
          <a:spcPts val="1000"/>
        </a:spcBef>
        <a:spcAft>
          <a:spcPct val="0"/>
        </a:spcAft>
        <a:buChar char="–"/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l" rtl="0" eaLnBrk="0" fontAlgn="base" hangingPunct="0">
        <a:spcBef>
          <a:spcPts val="1000"/>
        </a:spcBef>
        <a:spcAft>
          <a:spcPct val="0"/>
        </a:spcAft>
        <a:buChar char="»"/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12293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4101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102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01000"/>
            <a:ext cx="12293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5905500"/>
            <a:ext cx="122936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404813" y="8623300"/>
            <a:ext cx="12193587" cy="50800"/>
            <a:chOff x="0" y="0"/>
            <a:chExt cx="7680" cy="32"/>
          </a:xfrm>
        </p:grpSpPr>
        <p:sp>
          <p:nvSpPr>
            <p:cNvPr id="5125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126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01000"/>
            <a:ext cx="12293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908800"/>
            <a:ext cx="12293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404813" y="8623300"/>
            <a:ext cx="12193587" cy="50800"/>
            <a:chOff x="0" y="0"/>
            <a:chExt cx="7680" cy="32"/>
          </a:xfrm>
        </p:grpSpPr>
        <p:sp>
          <p:nvSpPr>
            <p:cNvPr id="6149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6150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2984500"/>
            <a:ext cx="5892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grpSp>
        <p:nvGrpSpPr>
          <p:cNvPr id="7172" name="Group 5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7173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7174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12293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8197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8198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92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9221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222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16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58166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10244" name="Group 5"/>
          <p:cNvGrpSpPr>
            <a:grpSpLocks/>
          </p:cNvGrpSpPr>
          <p:nvPr/>
        </p:nvGrpSpPr>
        <p:grpSpPr bwMode="auto">
          <a:xfrm>
            <a:off x="406400" y="2565400"/>
            <a:ext cx="5689600" cy="50800"/>
            <a:chOff x="0" y="0"/>
            <a:chExt cx="3584" cy="32"/>
          </a:xfrm>
        </p:grpSpPr>
        <p:sp>
          <p:nvSpPr>
            <p:cNvPr id="10245" name="Line 3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0246" name="Line 4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2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ideo" Target="\Volumes\THEVENET\cours%201&#232;re%20L%202013\GEOGRAPHIE\vid&#233;os%20villes\video%20gentrification.m4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000" u="sng" smtClean="0">
                <a:solidFill>
                  <a:srgbClr val="000000"/>
                </a:solidFill>
                <a:latin typeface="Palatino Bold" pitchFamily="1" charset="0"/>
                <a:sym typeface="Palatino Bold" pitchFamily="1" charset="0"/>
              </a:rPr>
              <a:t>I. MOUVEMENTS DE POPULATION, URBANISATION, METROPOLISATION</a:t>
            </a:r>
            <a:r>
              <a:rPr lang="en-US" sz="6600" u="sng" smtClean="0">
                <a:solidFill>
                  <a:srgbClr val="000000"/>
                </a:solidFill>
                <a:latin typeface="Palatino Bold" pitchFamily="1" charset="0"/>
                <a:ea typeface="ヒラギノ明朝 ProN W6" charset="-128"/>
                <a:sym typeface="Palatino Bold" pitchFamily="1" charset="0"/>
              </a:rPr>
              <a:t/>
            </a:r>
            <a:br>
              <a:rPr lang="en-US" sz="6600" u="sng" smtClean="0">
                <a:solidFill>
                  <a:srgbClr val="000000"/>
                </a:solidFill>
                <a:latin typeface="Palatino Bold" pitchFamily="1" charset="0"/>
                <a:ea typeface="ヒラギノ明朝 ProN W6" charset="-128"/>
                <a:sym typeface="Palatino Bold" pitchFamily="1" charset="0"/>
              </a:rPr>
            </a:br>
            <a:endParaRPr lang="fr-FR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/>
            <a:endParaRPr lang="en-US" sz="2600" b="1" u="sng" dirty="0" smtClean="0">
              <a:latin typeface="Palatino Bold" pitchFamily="1" charset="0"/>
              <a:ea typeface="MS PGothic" pitchFamily="34" charset="-128"/>
              <a:sym typeface="Palatino Bold" pitchFamily="1" charset="0"/>
            </a:endParaRPr>
          </a:p>
          <a:p>
            <a:pPr lvl="2" eaLnBrk="1" hangingPunct="1">
              <a:buFont typeface="Zapf Dingbats" charset="2"/>
              <a:buNone/>
            </a:pPr>
            <a:r>
              <a:rPr lang="en-US" sz="2600" b="1" u="sng" dirty="0" smtClean="0"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A. LES DYNAMIQUES TERRITORIALES DE L</a:t>
            </a:r>
            <a:r>
              <a:rPr lang="ja-JP" altLang="en-US" sz="2600" b="1" u="sng" dirty="0" smtClean="0">
                <a:latin typeface="Arial" pitchFamily="34" charset="0"/>
                <a:ea typeface="MS PGothic" pitchFamily="34" charset="-128"/>
                <a:sym typeface="Palatino Bold" pitchFamily="1" charset="0"/>
              </a:rPr>
              <a:t>’</a:t>
            </a:r>
            <a:r>
              <a:rPr lang="en-US" altLang="ja-JP" sz="2600" b="1" u="sng" dirty="0" smtClean="0">
                <a:latin typeface="Palatino Bold" pitchFamily="1" charset="0"/>
                <a:sym typeface="Palatino Bold" pitchFamily="1" charset="0"/>
              </a:rPr>
              <a:t>URBANISATION</a:t>
            </a:r>
            <a:endParaRPr lang="en-US" altLang="ja-JP" sz="2600" b="1" u="sng" dirty="0" smtClean="0">
              <a:latin typeface="Palatino Bold" pitchFamily="1" charset="0"/>
              <a:ea typeface="ヒラギノ明朝 ProN W6" charset="-128"/>
              <a:sym typeface="Palatino Bold" pitchFamily="1" charset="0"/>
            </a:endParaRPr>
          </a:p>
          <a:p>
            <a:pPr lvl="4" eaLnBrk="1" hangingPunct="1"/>
            <a:r>
              <a:rPr lang="en-US" sz="2600" dirty="0" smtClean="0">
                <a:solidFill>
                  <a:schemeClr val="tx2"/>
                </a:solidFill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1) </a:t>
            </a:r>
            <a:r>
              <a:rPr lang="en-US" sz="2600" dirty="0" err="1" smtClean="0">
                <a:solidFill>
                  <a:schemeClr val="tx2"/>
                </a:solidFill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Quelles</a:t>
            </a:r>
            <a:r>
              <a:rPr lang="en-US" sz="2600" dirty="0" smtClean="0">
                <a:solidFill>
                  <a:schemeClr val="tx2"/>
                </a:solidFill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dynamiques</a:t>
            </a:r>
            <a:r>
              <a:rPr lang="en-US" sz="2600" dirty="0" smtClean="0">
                <a:solidFill>
                  <a:schemeClr val="tx2"/>
                </a:solidFill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peuplement</a:t>
            </a:r>
            <a:r>
              <a:rPr lang="en-US" sz="2600" dirty="0" smtClean="0">
                <a:solidFill>
                  <a:schemeClr val="tx2"/>
                </a:solidFill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aujourd</a:t>
            </a:r>
            <a:r>
              <a:rPr lang="ja-JP" altLang="en-US" sz="2600" dirty="0" smtClean="0">
                <a:solidFill>
                  <a:schemeClr val="tx2"/>
                </a:solidFill>
                <a:latin typeface="Arial" pitchFamily="34" charset="0"/>
                <a:ea typeface="MS PGothic" pitchFamily="34" charset="-128"/>
                <a:sym typeface="Palatino Bold" pitchFamily="1" charset="0"/>
              </a:rPr>
              <a:t>’</a:t>
            </a:r>
            <a:r>
              <a:rPr lang="en-US" altLang="ja-JP" sz="2600" dirty="0" err="1" smtClean="0">
                <a:solidFill>
                  <a:schemeClr val="tx2"/>
                </a:solidFill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hui</a:t>
            </a:r>
            <a:r>
              <a:rPr lang="en-US" altLang="ja-JP" sz="2600" dirty="0" smtClean="0">
                <a:solidFill>
                  <a:schemeClr val="tx2"/>
                </a:solidFill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 en France ?</a:t>
            </a:r>
            <a:endParaRPr lang="en-US" altLang="ja-JP" sz="2600" dirty="0" smtClean="0">
              <a:solidFill>
                <a:schemeClr val="tx2"/>
              </a:solidFill>
              <a:latin typeface="Palatino Bold" pitchFamily="1" charset="0"/>
              <a:ea typeface="ヒラギノ明朝 ProN W6" charset="-128"/>
              <a:sym typeface="Palatino Bold" pitchFamily="1" charset="0"/>
            </a:endParaRPr>
          </a:p>
          <a:p>
            <a:pPr lvl="4" eaLnBrk="1" hangingPunct="1"/>
            <a:r>
              <a:rPr lang="en-US" sz="2600" b="1" dirty="0" smtClean="0">
                <a:solidFill>
                  <a:srgbClr val="800000"/>
                </a:solidFill>
              </a:rPr>
              <a:t>2) </a:t>
            </a:r>
            <a:r>
              <a:rPr lang="en-US" sz="2600" b="1" dirty="0" err="1" smtClean="0">
                <a:solidFill>
                  <a:srgbClr val="800000"/>
                </a:solidFill>
              </a:rPr>
              <a:t>Quelles</a:t>
            </a:r>
            <a:r>
              <a:rPr lang="en-US" sz="2600" b="1" dirty="0" smtClean="0">
                <a:solidFill>
                  <a:srgbClr val="800000"/>
                </a:solidFill>
              </a:rPr>
              <a:t> </a:t>
            </a:r>
            <a:r>
              <a:rPr lang="en-US" sz="2600" b="1" dirty="0" err="1" smtClean="0">
                <a:solidFill>
                  <a:srgbClr val="800000"/>
                </a:solidFill>
              </a:rPr>
              <a:t>spécificités</a:t>
            </a:r>
            <a:r>
              <a:rPr lang="en-US" sz="2600" b="1" dirty="0" smtClean="0">
                <a:solidFill>
                  <a:srgbClr val="800000"/>
                </a:solidFill>
              </a:rPr>
              <a:t> pour l</a:t>
            </a:r>
            <a:r>
              <a:rPr lang="fr-FR" sz="2600" b="1" dirty="0" smtClean="0">
                <a:solidFill>
                  <a:srgbClr val="800000"/>
                </a:solidFill>
                <a:latin typeface="Arial" pitchFamily="34" charset="0"/>
              </a:rPr>
              <a:t>’</a:t>
            </a:r>
            <a:r>
              <a:rPr lang="en-US" altLang="ja-JP" sz="2600" b="1" dirty="0" smtClean="0">
                <a:solidFill>
                  <a:srgbClr val="800000"/>
                </a:solidFill>
              </a:rPr>
              <a:t>armature </a:t>
            </a:r>
            <a:r>
              <a:rPr lang="en-US" altLang="ja-JP" sz="2600" b="1" dirty="0" err="1" smtClean="0">
                <a:solidFill>
                  <a:srgbClr val="800000"/>
                </a:solidFill>
              </a:rPr>
              <a:t>urbaine</a:t>
            </a:r>
            <a:r>
              <a:rPr lang="en-US" altLang="ja-JP" sz="2600" b="1" dirty="0" smtClean="0">
                <a:solidFill>
                  <a:srgbClr val="800000"/>
                </a:solidFill>
              </a:rPr>
              <a:t> ?</a:t>
            </a:r>
          </a:p>
          <a:p>
            <a:pPr lvl="4" eaLnBrk="1" hangingPunct="1"/>
            <a:r>
              <a:rPr lang="en-US" sz="2600" dirty="0" smtClean="0"/>
              <a:t>3) </a:t>
            </a:r>
            <a:r>
              <a:rPr lang="en-US" sz="2600" dirty="0" err="1" smtClean="0"/>
              <a:t>Etalement</a:t>
            </a:r>
            <a:r>
              <a:rPr lang="en-US" sz="2600" dirty="0" smtClean="0"/>
              <a:t> </a:t>
            </a:r>
            <a:r>
              <a:rPr lang="en-US" sz="2600" dirty="0" err="1" smtClean="0"/>
              <a:t>urbain</a:t>
            </a:r>
            <a:r>
              <a:rPr lang="en-US" sz="2600" dirty="0" smtClean="0"/>
              <a:t> et </a:t>
            </a:r>
            <a:r>
              <a:rPr lang="en-US" sz="2600" dirty="0" err="1" smtClean="0"/>
              <a:t>périurbanisation</a:t>
            </a:r>
            <a:endParaRPr lang="en-US" sz="2600" dirty="0" smtClean="0"/>
          </a:p>
          <a:p>
            <a:pPr marL="0" indent="0" algn="ctr" eaLnBrk="1" hangingPunct="1">
              <a:buFont typeface="Zapf Dingbats" charset="2"/>
              <a:buNone/>
            </a:pPr>
            <a:endParaRPr lang="en-US" dirty="0" smtClean="0">
              <a:latin typeface="Dido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5800" y="257175"/>
            <a:ext cx="9563100" cy="923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5058" name="Group 4"/>
          <p:cNvGrpSpPr>
            <a:grpSpLocks/>
          </p:cNvGrpSpPr>
          <p:nvPr/>
        </p:nvGrpSpPr>
        <p:grpSpPr bwMode="auto">
          <a:xfrm>
            <a:off x="377825" y="2641600"/>
            <a:ext cx="2755900" cy="1778000"/>
            <a:chOff x="0" y="0"/>
            <a:chExt cx="1736" cy="1120"/>
          </a:xfrm>
        </p:grpSpPr>
        <p:sp>
          <p:nvSpPr>
            <p:cNvPr id="45059" name="Rectangle 2"/>
            <p:cNvSpPr>
              <a:spLocks/>
            </p:cNvSpPr>
            <p:nvPr/>
          </p:nvSpPr>
          <p:spPr bwMode="auto">
            <a:xfrm>
              <a:off x="8" y="8"/>
              <a:ext cx="172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chemeClr val="tx1"/>
                  </a:solidFill>
                  <a:ea typeface="MS PGothic" pitchFamily="34" charset="-128"/>
                </a:rPr>
                <a:t>Le déplacement du processus de gentrification dans la ville de Paris</a:t>
              </a:r>
            </a:p>
          </p:txBody>
        </p:sp>
        <p:pic>
          <p:nvPicPr>
            <p:cNvPr id="45060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736" cy="1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000" b="1" u="sng" smtClean="0"/>
              <a:t>2nde CONCLUSION</a:t>
            </a:r>
            <a:endParaRPr lang="en-US" sz="3000" b="1" u="sng" smtClean="0">
              <a:ea typeface="ヒラギノ明朝 ProN W6" charset="-128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err="1" smtClean="0"/>
              <a:t>Dans</a:t>
            </a:r>
            <a:r>
              <a:rPr lang="en-US" sz="2600" dirty="0" smtClean="0"/>
              <a:t> les 25 </a:t>
            </a:r>
            <a:r>
              <a:rPr lang="en-US" sz="2600" dirty="0" err="1" smtClean="0"/>
              <a:t>métropoles</a:t>
            </a:r>
            <a:r>
              <a:rPr lang="en-US" sz="2600" dirty="0" smtClean="0"/>
              <a:t> qui </a:t>
            </a:r>
            <a:r>
              <a:rPr lang="en-US" sz="2600" dirty="0" err="1" smtClean="0"/>
              <a:t>totalisent</a:t>
            </a:r>
            <a:r>
              <a:rPr lang="en-US" sz="2600" dirty="0" smtClean="0"/>
              <a:t> 40% de la population : cadres, </a:t>
            </a:r>
            <a:r>
              <a:rPr lang="en-US" sz="2600" dirty="0" err="1" smtClean="0"/>
              <a:t>techniciens</a:t>
            </a:r>
            <a:r>
              <a:rPr lang="en-US" sz="2600" dirty="0" smtClean="0"/>
              <a:t> </a:t>
            </a:r>
            <a:r>
              <a:rPr lang="en-US" sz="2600" dirty="0" err="1" smtClean="0"/>
              <a:t>spécialisés</a:t>
            </a:r>
            <a:r>
              <a:rPr lang="en-US" sz="2600" dirty="0" smtClean="0"/>
              <a:t>, </a:t>
            </a:r>
            <a:r>
              <a:rPr lang="en-US" sz="2600" dirty="0" err="1" smtClean="0"/>
              <a:t>essentiel</a:t>
            </a:r>
            <a:r>
              <a:rPr lang="en-US" sz="2600" dirty="0" smtClean="0"/>
              <a:t> des </a:t>
            </a:r>
            <a:r>
              <a:rPr lang="en-US" sz="2600" dirty="0" err="1" smtClean="0"/>
              <a:t>immigrés</a:t>
            </a:r>
            <a:r>
              <a:rPr lang="en-US" sz="2600" dirty="0" smtClean="0"/>
              <a:t>.</a:t>
            </a:r>
          </a:p>
          <a:p>
            <a:pPr eaLnBrk="1" hangingPunct="1"/>
            <a:r>
              <a:rPr lang="en-US" sz="2600" dirty="0" smtClean="0"/>
              <a:t>Les </a:t>
            </a:r>
            <a:r>
              <a:rPr lang="en-US" sz="2600" dirty="0" err="1" smtClean="0"/>
              <a:t>villes</a:t>
            </a:r>
            <a:r>
              <a:rPr lang="en-US" sz="2600" dirty="0" smtClean="0"/>
              <a:t> = concentration de </a:t>
            </a:r>
            <a:r>
              <a:rPr lang="en-US" sz="2600" dirty="0" err="1" smtClean="0"/>
              <a:t>richesse</a:t>
            </a:r>
            <a:r>
              <a:rPr lang="en-US" sz="2600" dirty="0" smtClean="0"/>
              <a:t> : c</a:t>
            </a:r>
            <a:r>
              <a:rPr lang="fr-FR" sz="2600" dirty="0" smtClean="0">
                <a:latin typeface="Arial" pitchFamily="34" charset="0"/>
              </a:rPr>
              <a:t>’</a:t>
            </a:r>
            <a:r>
              <a:rPr lang="en-US" altLang="ja-JP" sz="2600" dirty="0" err="1" smtClean="0"/>
              <a:t>est</a:t>
            </a:r>
            <a:r>
              <a:rPr lang="en-US" altLang="ja-JP" sz="2600" dirty="0" smtClean="0"/>
              <a:t> </a:t>
            </a:r>
            <a:r>
              <a:rPr lang="en-US" altLang="ja-JP" sz="2600" dirty="0" err="1" smtClean="0"/>
              <a:t>là</a:t>
            </a:r>
            <a:r>
              <a:rPr lang="en-US" altLang="ja-JP" sz="2600" dirty="0" smtClean="0"/>
              <a:t> </a:t>
            </a:r>
            <a:r>
              <a:rPr lang="en-US" altLang="ja-JP" sz="2600" dirty="0" err="1" smtClean="0"/>
              <a:t>que</a:t>
            </a:r>
            <a:r>
              <a:rPr lang="en-US" altLang="ja-JP" sz="2600" dirty="0" smtClean="0"/>
              <a:t> 80% du PIB du pays </a:t>
            </a:r>
            <a:r>
              <a:rPr lang="en-US" altLang="ja-JP" sz="2600" dirty="0" err="1" smtClean="0"/>
              <a:t>sont</a:t>
            </a:r>
            <a:r>
              <a:rPr lang="en-US" altLang="ja-JP" sz="2600" dirty="0" smtClean="0"/>
              <a:t> </a:t>
            </a:r>
            <a:r>
              <a:rPr lang="en-US" altLang="ja-JP" sz="2600" dirty="0" err="1" smtClean="0"/>
              <a:t>produits</a:t>
            </a:r>
            <a:r>
              <a:rPr lang="en-US" altLang="ja-JP" sz="2600" dirty="0" smtClean="0"/>
              <a:t>.</a:t>
            </a:r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000" b="1" u="sng" smtClean="0">
                <a:solidFill>
                  <a:srgbClr val="000000"/>
                </a:solidFill>
                <a:latin typeface="Palatino Bold" pitchFamily="1" charset="0"/>
                <a:sym typeface="Palatino Bold" pitchFamily="1" charset="0"/>
              </a:rPr>
              <a:t>I. MOUVEMENTS DE POPULATION, URBANISATION, METROPOLISATION</a:t>
            </a:r>
            <a:endParaRPr lang="fr-FR" sz="300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/>
            <a:endParaRPr lang="en-US" sz="2600" b="1" u="sng" smtClean="0">
              <a:latin typeface="Palatino Bold" pitchFamily="1" charset="0"/>
              <a:ea typeface="MS PGothic" pitchFamily="34" charset="-128"/>
              <a:sym typeface="Palatino Bold" pitchFamily="1" charset="0"/>
            </a:endParaRPr>
          </a:p>
          <a:p>
            <a:pPr lvl="2" eaLnBrk="1" hangingPunct="1"/>
            <a:r>
              <a:rPr lang="en-US" sz="2600" b="1" u="sng" smtClean="0"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A. LES DYNAMIQUES TERRITORIALES DE L</a:t>
            </a:r>
            <a:r>
              <a:rPr lang="ja-JP" altLang="en-US" sz="2600" b="1" u="sng" smtClean="0">
                <a:latin typeface="Arial" pitchFamily="34" charset="0"/>
                <a:ea typeface="MS PGothic" pitchFamily="34" charset="-128"/>
                <a:sym typeface="Palatino Bold" pitchFamily="1" charset="0"/>
              </a:rPr>
              <a:t>’</a:t>
            </a:r>
            <a:r>
              <a:rPr lang="en-US" altLang="ja-JP" sz="2600" b="1" u="sng" smtClean="0">
                <a:latin typeface="Palatino Bold" pitchFamily="1" charset="0"/>
                <a:sym typeface="Palatino Bold" pitchFamily="1" charset="0"/>
              </a:rPr>
              <a:t>URBANISATION</a:t>
            </a:r>
            <a:endParaRPr lang="en-US" altLang="ja-JP" sz="2600" b="1" u="sng" smtClean="0">
              <a:latin typeface="Palatino Bold" pitchFamily="1" charset="0"/>
              <a:ea typeface="ヒラギノ明朝 ProN W6" charset="-128"/>
              <a:sym typeface="Palatino Bold" pitchFamily="1" charset="0"/>
            </a:endParaRPr>
          </a:p>
          <a:p>
            <a:pPr lvl="4" eaLnBrk="1" hangingPunct="1"/>
            <a:r>
              <a:rPr lang="en-US" sz="2600" smtClean="0">
                <a:solidFill>
                  <a:schemeClr val="tx2"/>
                </a:solidFill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1) Quelles dynamiques de peuplement aujourd</a:t>
            </a:r>
            <a:r>
              <a:rPr lang="ja-JP" altLang="en-US" sz="2600" smtClean="0">
                <a:solidFill>
                  <a:schemeClr val="tx2"/>
                </a:solidFill>
                <a:latin typeface="Arial" pitchFamily="34" charset="0"/>
                <a:ea typeface="MS PGothic" pitchFamily="34" charset="-128"/>
                <a:sym typeface="Palatino Bold" pitchFamily="1" charset="0"/>
              </a:rPr>
              <a:t>’</a:t>
            </a:r>
            <a:r>
              <a:rPr lang="en-US" altLang="ja-JP" sz="2600" smtClean="0">
                <a:solidFill>
                  <a:schemeClr val="tx2"/>
                </a:solidFill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hui en France ?</a:t>
            </a:r>
            <a:endParaRPr lang="en-US" altLang="ja-JP" sz="2600" smtClean="0">
              <a:solidFill>
                <a:schemeClr val="tx2"/>
              </a:solidFill>
              <a:latin typeface="Palatino Bold" pitchFamily="1" charset="0"/>
              <a:ea typeface="ヒラギノ明朝 ProN W6" charset="-128"/>
              <a:sym typeface="Palatino Bold" pitchFamily="1" charset="0"/>
            </a:endParaRPr>
          </a:p>
          <a:p>
            <a:pPr lvl="4" eaLnBrk="1" hangingPunct="1"/>
            <a:r>
              <a:rPr lang="en-US" sz="2600" smtClean="0">
                <a:solidFill>
                  <a:schemeClr val="tx2"/>
                </a:solidFill>
              </a:rPr>
              <a:t>2) Quelles spécificités pour l</a:t>
            </a:r>
            <a:r>
              <a:rPr lang="ja-JP" altLang="en-US" sz="2600" smtClean="0">
                <a:solidFill>
                  <a:schemeClr val="tx2"/>
                </a:solidFill>
                <a:latin typeface="Arial" pitchFamily="34" charset="0"/>
              </a:rPr>
              <a:t>’</a:t>
            </a:r>
            <a:r>
              <a:rPr lang="en-US" altLang="ja-JP" sz="2600" smtClean="0">
                <a:solidFill>
                  <a:schemeClr val="tx2"/>
                </a:solidFill>
              </a:rPr>
              <a:t>armature urbaine ?</a:t>
            </a:r>
          </a:p>
          <a:p>
            <a:pPr lvl="4" eaLnBrk="1" hangingPunct="1"/>
            <a:r>
              <a:rPr lang="en-US" sz="2600" b="1" smtClean="0">
                <a:solidFill>
                  <a:srgbClr val="800000"/>
                </a:solidFill>
              </a:rPr>
              <a:t>3) Etalement urbain et périurbanisation</a:t>
            </a:r>
          </a:p>
          <a:p>
            <a:pPr marL="0" indent="0" algn="ctr" eaLnBrk="1" hangingPunct="1">
              <a:buFont typeface="Zapf Dingbats" charset="2"/>
              <a:buNone/>
            </a:pPr>
            <a:endParaRPr lang="en-US" b="1" smtClean="0">
              <a:solidFill>
                <a:srgbClr val="800000"/>
              </a:solidFill>
              <a:latin typeface="Didot" charset="0"/>
            </a:endParaRPr>
          </a:p>
          <a:p>
            <a:pPr marL="0" indent="0"/>
            <a:endParaRPr lang="fr-F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000" b="1" u="sng" smtClean="0">
                <a:solidFill>
                  <a:srgbClr val="000000"/>
                </a:solidFill>
                <a:latin typeface="Palatino Bold" pitchFamily="1" charset="0"/>
                <a:sym typeface="Palatino Bold" pitchFamily="1" charset="0"/>
              </a:rPr>
              <a:t>I. MOUVEMENTS DE POPULATION, URBANISATION, METROPOLISATION</a:t>
            </a:r>
            <a:r>
              <a:rPr lang="en-US" sz="6600" u="sng" smtClean="0">
                <a:solidFill>
                  <a:srgbClr val="000000"/>
                </a:solidFill>
                <a:latin typeface="Palatino Bold" pitchFamily="1" charset="0"/>
                <a:ea typeface="ヒラギノ明朝 ProN W6" charset="-128"/>
                <a:sym typeface="Palatino Bold" pitchFamily="1" charset="0"/>
              </a:rPr>
              <a:t/>
            </a:r>
            <a:br>
              <a:rPr lang="en-US" sz="6600" u="sng" smtClean="0">
                <a:solidFill>
                  <a:srgbClr val="000000"/>
                </a:solidFill>
                <a:latin typeface="Palatino Bold" pitchFamily="1" charset="0"/>
                <a:ea typeface="ヒラギノ明朝 ProN W6" charset="-128"/>
                <a:sym typeface="Palatino Bold" pitchFamily="1" charset="0"/>
              </a:rPr>
            </a:br>
            <a:endParaRPr lang="fr-FR" smtClean="0"/>
          </a:p>
        </p:txBody>
      </p:sp>
      <p:sp>
        <p:nvSpPr>
          <p:cNvPr id="37890" name="Espace réservé du contenu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eaLnBrk="1" hangingPunct="1"/>
            <a:endParaRPr lang="en-US" sz="2600" b="1" u="sng" dirty="0" smtClean="0">
              <a:latin typeface="Palatino Bold" pitchFamily="1" charset="0"/>
              <a:ea typeface="MS PGothic" pitchFamily="34" charset="-128"/>
              <a:sym typeface="Palatino Bold" pitchFamily="1" charset="0"/>
            </a:endParaRPr>
          </a:p>
          <a:p>
            <a:pPr lvl="2" eaLnBrk="1" hangingPunct="1"/>
            <a:r>
              <a:rPr lang="en-US" sz="2600" b="1" u="sng" dirty="0" smtClean="0"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B. LE PROCESSUS DE METROPOLISATION</a:t>
            </a:r>
            <a:endParaRPr lang="en-US" sz="2600" b="1" u="sng" dirty="0" smtClean="0">
              <a:latin typeface="Palatino Bold" pitchFamily="1" charset="0"/>
              <a:ea typeface="ヒラギノ明朝 ProN W6" charset="-128"/>
              <a:sym typeface="Palatino Bold" pitchFamily="1" charset="0"/>
            </a:endParaRPr>
          </a:p>
          <a:p>
            <a:pPr lvl="4" eaLnBrk="1" hangingPunct="1"/>
            <a:r>
              <a:rPr lang="en-US" sz="2600" b="1" dirty="0" smtClean="0">
                <a:solidFill>
                  <a:srgbClr val="800000"/>
                </a:solidFill>
              </a:rPr>
              <a:t>1) La </a:t>
            </a:r>
            <a:r>
              <a:rPr lang="en-US" sz="2600" b="1" dirty="0" err="1" smtClean="0">
                <a:solidFill>
                  <a:srgbClr val="800000"/>
                </a:solidFill>
              </a:rPr>
              <a:t>métropolisation</a:t>
            </a:r>
            <a:r>
              <a:rPr lang="en-US" sz="2600" b="1" dirty="0" smtClean="0">
                <a:solidFill>
                  <a:srgbClr val="800000"/>
                </a:solidFill>
              </a:rPr>
              <a:t> à l</a:t>
            </a:r>
            <a:r>
              <a:rPr lang="fr-FR" sz="2600" b="1" dirty="0" smtClean="0">
                <a:solidFill>
                  <a:srgbClr val="800000"/>
                </a:solidFill>
                <a:latin typeface="Arial" pitchFamily="34" charset="0"/>
              </a:rPr>
              <a:t>’</a:t>
            </a:r>
            <a:r>
              <a:rPr lang="en-US" altLang="ja-JP" sz="2600" b="1" dirty="0" err="1" smtClean="0">
                <a:solidFill>
                  <a:srgbClr val="800000"/>
                </a:solidFill>
              </a:rPr>
              <a:t>échelle</a:t>
            </a:r>
            <a:r>
              <a:rPr lang="en-US" altLang="ja-JP" sz="2600" b="1" dirty="0" smtClean="0">
                <a:solidFill>
                  <a:srgbClr val="800000"/>
                </a:solidFill>
              </a:rPr>
              <a:t> du </a:t>
            </a:r>
            <a:r>
              <a:rPr lang="en-US" altLang="ja-JP" sz="2600" b="1" dirty="0" err="1" smtClean="0">
                <a:solidFill>
                  <a:srgbClr val="800000"/>
                </a:solidFill>
              </a:rPr>
              <a:t>territoire</a:t>
            </a:r>
            <a:endParaRPr lang="en-US" altLang="ja-JP" sz="2600" b="1" dirty="0" smtClean="0">
              <a:solidFill>
                <a:srgbClr val="800000"/>
              </a:solidFill>
            </a:endParaRPr>
          </a:p>
          <a:p>
            <a:pPr lvl="4" eaLnBrk="1" hangingPunct="1"/>
            <a:r>
              <a:rPr lang="en-US" sz="2600" dirty="0" smtClean="0">
                <a:solidFill>
                  <a:schemeClr val="tx2"/>
                </a:solidFill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2) A l</a:t>
            </a:r>
            <a:r>
              <a:rPr lang="fr-FR" sz="2600" dirty="0" smtClean="0">
                <a:solidFill>
                  <a:schemeClr val="tx2"/>
                </a:solidFill>
                <a:latin typeface="Arial" pitchFamily="34" charset="0"/>
                <a:ea typeface="MS PGothic" pitchFamily="34" charset="-128"/>
                <a:sym typeface="Palatino Bold" pitchFamily="1" charset="0"/>
              </a:rPr>
              <a:t>’</a:t>
            </a:r>
            <a:r>
              <a:rPr lang="en-US" altLang="ja-JP" sz="2600" dirty="0" err="1" smtClean="0">
                <a:solidFill>
                  <a:schemeClr val="tx2"/>
                </a:solidFill>
                <a:latin typeface="Palatino Bold" pitchFamily="1" charset="0"/>
                <a:sym typeface="Palatino Bold" pitchFamily="1" charset="0"/>
              </a:rPr>
              <a:t>échelle</a:t>
            </a:r>
            <a:r>
              <a:rPr lang="en-US" altLang="ja-JP" sz="2600" dirty="0" smtClean="0">
                <a:solidFill>
                  <a:schemeClr val="tx2"/>
                </a:solidFill>
                <a:latin typeface="Palatino Bold" pitchFamily="1" charset="0"/>
                <a:sym typeface="Palatino Bold" pitchFamily="1" charset="0"/>
              </a:rPr>
              <a:t> de la </a:t>
            </a:r>
            <a:r>
              <a:rPr lang="en-US" altLang="ja-JP" sz="2600" dirty="0" err="1" smtClean="0">
                <a:solidFill>
                  <a:schemeClr val="tx2"/>
                </a:solidFill>
                <a:latin typeface="Palatino Bold" pitchFamily="1" charset="0"/>
                <a:sym typeface="Palatino Bold" pitchFamily="1" charset="0"/>
              </a:rPr>
              <a:t>ville</a:t>
            </a:r>
            <a:r>
              <a:rPr lang="en-US" altLang="ja-JP" sz="2600" dirty="0" smtClean="0">
                <a:solidFill>
                  <a:schemeClr val="tx2"/>
                </a:solidFill>
                <a:latin typeface="Palatino Bold" pitchFamily="1" charset="0"/>
                <a:sym typeface="Palatino Bold" pitchFamily="1" charset="0"/>
              </a:rPr>
              <a:t> : le </a:t>
            </a:r>
            <a:r>
              <a:rPr lang="en-US" altLang="ja-JP" sz="2600" dirty="0" err="1" smtClean="0">
                <a:solidFill>
                  <a:schemeClr val="tx2"/>
                </a:solidFill>
                <a:latin typeface="Palatino Bold" pitchFamily="1" charset="0"/>
                <a:sym typeface="Palatino Bold" pitchFamily="1" charset="0"/>
              </a:rPr>
              <a:t>phénomène</a:t>
            </a:r>
            <a:r>
              <a:rPr lang="en-US" altLang="ja-JP" sz="2600" dirty="0" smtClean="0">
                <a:solidFill>
                  <a:schemeClr val="tx2"/>
                </a:solidFill>
                <a:latin typeface="Palatino Bold" pitchFamily="1" charset="0"/>
                <a:sym typeface="Palatino Bold" pitchFamily="1" charset="0"/>
              </a:rPr>
              <a:t> de gentrification (ex de PARIS)</a:t>
            </a:r>
            <a:endParaRPr lang="en-US" altLang="ja-JP" sz="2600" dirty="0" smtClean="0">
              <a:solidFill>
                <a:schemeClr val="tx2"/>
              </a:solidFill>
              <a:latin typeface="Palatino Bold" pitchFamily="1" charset="0"/>
              <a:ea typeface="ヒラギノ明朝 ProN W6" charset="-128"/>
              <a:sym typeface="Palatino Bold" pitchFamily="1" charset="0"/>
            </a:endParaRPr>
          </a:p>
          <a:p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177800" y="-622300"/>
            <a:ext cx="12293600" cy="339090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ts val="3800"/>
              </a:spcBef>
            </a:pPr>
            <a:r>
              <a:rPr lang="en-US" sz="2600" u="sng" smtClean="0">
                <a:solidFill>
                  <a:srgbClr val="000000"/>
                </a:solidFill>
                <a:latin typeface="Palatino Bold" pitchFamily="1" charset="0"/>
                <a:ea typeface="ヒラギノ明朝 ProN W6" charset="-128"/>
                <a:sym typeface="Palatino Bold" pitchFamily="1" charset="0"/>
              </a:rPr>
              <a:t/>
            </a:r>
            <a:br>
              <a:rPr lang="en-US" sz="2600" u="sng" smtClean="0">
                <a:solidFill>
                  <a:srgbClr val="000000"/>
                </a:solidFill>
                <a:latin typeface="Palatino Bold" pitchFamily="1" charset="0"/>
                <a:ea typeface="ヒラギノ明朝 ProN W6" charset="-128"/>
                <a:sym typeface="Palatino Bold" pitchFamily="1" charset="0"/>
              </a:rPr>
            </a:br>
            <a:r>
              <a:rPr lang="en-US" sz="2600" u="sng" smtClean="0">
                <a:solidFill>
                  <a:srgbClr val="000000"/>
                </a:solidFill>
                <a:latin typeface="Palatino Bold" pitchFamily="1" charset="0"/>
                <a:ea typeface="ヒラギノ明朝 ProN W6" charset="-128"/>
                <a:sym typeface="Palatino Bold" pitchFamily="1" charset="0"/>
              </a:rPr>
              <a:t/>
            </a:r>
            <a:br>
              <a:rPr lang="en-US" sz="2600" u="sng" smtClean="0">
                <a:solidFill>
                  <a:srgbClr val="000000"/>
                </a:solidFill>
                <a:latin typeface="Palatino Bold" pitchFamily="1" charset="0"/>
                <a:ea typeface="ヒラギノ明朝 ProN W6" charset="-128"/>
                <a:sym typeface="Palatino Bold" pitchFamily="1" charset="0"/>
              </a:rPr>
            </a:br>
            <a:r>
              <a:rPr lang="en-US" sz="2600" u="sng" smtClean="0">
                <a:solidFill>
                  <a:srgbClr val="000000"/>
                </a:solidFill>
                <a:latin typeface="Palatino Bold" pitchFamily="1" charset="0"/>
                <a:ea typeface="ヒラギノ明朝 ProN W6" charset="-128"/>
                <a:sym typeface="Palatino Bold" pitchFamily="1" charset="0"/>
              </a:rPr>
              <a:t/>
            </a:r>
            <a:br>
              <a:rPr lang="en-US" sz="2600" u="sng" smtClean="0">
                <a:solidFill>
                  <a:srgbClr val="000000"/>
                </a:solidFill>
                <a:latin typeface="Palatino Bold" pitchFamily="1" charset="0"/>
                <a:ea typeface="ヒラギノ明朝 ProN W6" charset="-128"/>
                <a:sym typeface="Palatino Bold" pitchFamily="1" charset="0"/>
              </a:rPr>
            </a:br>
            <a:r>
              <a:rPr lang="en-US" sz="3000" b="1" u="sng" smtClean="0">
                <a:solidFill>
                  <a:srgbClr val="000000"/>
                </a:solidFill>
                <a:latin typeface="Palatino Bold" pitchFamily="1" charset="0"/>
                <a:sym typeface="Palatino Bold" pitchFamily="1" charset="0"/>
              </a:rPr>
              <a:t>I. MOUVEMENTS DE POPULATION, URBANISATION, METROPOLISATION</a:t>
            </a:r>
            <a:r>
              <a:rPr lang="en-US" sz="3000" u="sng" smtClean="0">
                <a:solidFill>
                  <a:srgbClr val="000000"/>
                </a:solidFill>
                <a:latin typeface="Palatino Bold" pitchFamily="1" charset="0"/>
                <a:ea typeface="ヒラギノ明朝 ProN W6" charset="-128"/>
                <a:sym typeface="Palatino Bold" pitchFamily="1" charset="0"/>
              </a:rPr>
              <a:t/>
            </a:r>
            <a:br>
              <a:rPr lang="en-US" sz="3000" u="sng" smtClean="0">
                <a:solidFill>
                  <a:srgbClr val="000000"/>
                </a:solidFill>
                <a:latin typeface="Palatino Bold" pitchFamily="1" charset="0"/>
                <a:ea typeface="ヒラギノ明朝 ProN W6" charset="-128"/>
                <a:sym typeface="Palatino Bold" pitchFamily="1" charset="0"/>
              </a:rPr>
            </a:br>
            <a:endParaRPr lang="en-US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lvl="2" indent="0" eaLnBrk="1" hangingPunct="1">
              <a:lnSpc>
                <a:spcPct val="120000"/>
              </a:lnSpc>
              <a:buFont typeface="Zapf Dingbats" charset="2"/>
              <a:buNone/>
            </a:pPr>
            <a:r>
              <a:rPr lang="en-US" sz="2600" b="1" u="sng" dirty="0" smtClean="0"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B. LE PROCESSUS DE METROPOLISATION</a:t>
            </a:r>
            <a:endParaRPr lang="en-US" sz="2600" b="1" u="sng" dirty="0" smtClean="0">
              <a:latin typeface="Palatino Bold" pitchFamily="1" charset="0"/>
              <a:ea typeface="ヒラギノ明朝 ProN W6" charset="-128"/>
              <a:sym typeface="Palatino Bold" pitchFamily="1" charset="0"/>
            </a:endParaRPr>
          </a:p>
          <a:p>
            <a:pPr marL="2146300" lvl="4" eaLnBrk="1" hangingPunct="1">
              <a:lnSpc>
                <a:spcPct val="120000"/>
              </a:lnSpc>
            </a:pPr>
            <a:r>
              <a:rPr lang="en-US" sz="2600" dirty="0" smtClean="0"/>
              <a:t>1) La </a:t>
            </a:r>
            <a:r>
              <a:rPr lang="en-US" sz="2600" dirty="0" err="1" smtClean="0"/>
              <a:t>métropolisation</a:t>
            </a:r>
            <a:r>
              <a:rPr lang="en-US" sz="2600" dirty="0" smtClean="0"/>
              <a:t> à l</a:t>
            </a:r>
            <a:r>
              <a:rPr lang="fr-FR" sz="2600" dirty="0" smtClean="0">
                <a:latin typeface="Arial" pitchFamily="34" charset="0"/>
              </a:rPr>
              <a:t>’</a:t>
            </a:r>
            <a:r>
              <a:rPr lang="en-US" altLang="ja-JP" sz="2600" dirty="0" err="1" smtClean="0"/>
              <a:t>échelle</a:t>
            </a:r>
            <a:r>
              <a:rPr lang="en-US" altLang="ja-JP" sz="2600" dirty="0" smtClean="0"/>
              <a:t> du </a:t>
            </a:r>
            <a:r>
              <a:rPr lang="en-US" altLang="ja-JP" sz="2600" dirty="0" err="1" smtClean="0"/>
              <a:t>territoire</a:t>
            </a:r>
            <a:endParaRPr lang="en-US" altLang="ja-JP" sz="2600" dirty="0" smtClean="0"/>
          </a:p>
          <a:p>
            <a:pPr marL="2146300" lvl="4" eaLnBrk="1" hangingPunct="1">
              <a:lnSpc>
                <a:spcPct val="120000"/>
              </a:lnSpc>
            </a:pPr>
            <a:r>
              <a:rPr lang="en-US" sz="2600" b="1" dirty="0" smtClean="0">
                <a:solidFill>
                  <a:srgbClr val="640E2F"/>
                </a:solidFill>
                <a:latin typeface="Palatino Bold" pitchFamily="1" charset="0"/>
                <a:ea typeface="MS PGothic" pitchFamily="34" charset="-128"/>
                <a:sym typeface="Palatino Bold" pitchFamily="1" charset="0"/>
              </a:rPr>
              <a:t>2) A l</a:t>
            </a:r>
            <a:r>
              <a:rPr lang="fr-FR" sz="2600" b="1" dirty="0" smtClean="0">
                <a:solidFill>
                  <a:srgbClr val="640E2F"/>
                </a:solidFill>
                <a:latin typeface="Arial" pitchFamily="34" charset="0"/>
                <a:ea typeface="MS PGothic" pitchFamily="34" charset="-128"/>
                <a:sym typeface="Palatino Bold" pitchFamily="1" charset="0"/>
              </a:rPr>
              <a:t>’</a:t>
            </a:r>
            <a:r>
              <a:rPr lang="en-US" altLang="ja-JP" sz="2600" b="1" dirty="0" err="1" smtClean="0">
                <a:solidFill>
                  <a:srgbClr val="640E2F"/>
                </a:solidFill>
                <a:latin typeface="Palatino Bold" pitchFamily="1" charset="0"/>
                <a:sym typeface="Palatino Bold" pitchFamily="1" charset="0"/>
              </a:rPr>
              <a:t>échelle</a:t>
            </a:r>
            <a:r>
              <a:rPr lang="en-US" altLang="ja-JP" sz="2600" b="1" dirty="0" smtClean="0">
                <a:solidFill>
                  <a:srgbClr val="640E2F"/>
                </a:solidFill>
                <a:latin typeface="Palatino Bold" pitchFamily="1" charset="0"/>
                <a:sym typeface="Palatino Bold" pitchFamily="1" charset="0"/>
              </a:rPr>
              <a:t> de la </a:t>
            </a:r>
            <a:r>
              <a:rPr lang="en-US" altLang="ja-JP" sz="2600" b="1" dirty="0" err="1" smtClean="0">
                <a:solidFill>
                  <a:srgbClr val="640E2F"/>
                </a:solidFill>
                <a:latin typeface="Palatino Bold" pitchFamily="1" charset="0"/>
                <a:sym typeface="Palatino Bold" pitchFamily="1" charset="0"/>
              </a:rPr>
              <a:t>ville</a:t>
            </a:r>
            <a:r>
              <a:rPr lang="en-US" altLang="ja-JP" sz="2600" b="1" dirty="0" smtClean="0">
                <a:solidFill>
                  <a:srgbClr val="640E2F"/>
                </a:solidFill>
                <a:latin typeface="Palatino Bold" pitchFamily="1" charset="0"/>
                <a:sym typeface="Palatino Bold" pitchFamily="1" charset="0"/>
              </a:rPr>
              <a:t> : le </a:t>
            </a:r>
            <a:r>
              <a:rPr lang="en-US" altLang="ja-JP" sz="2600" b="1" dirty="0" err="1" smtClean="0">
                <a:solidFill>
                  <a:srgbClr val="640E2F"/>
                </a:solidFill>
                <a:latin typeface="Palatino Bold" pitchFamily="1" charset="0"/>
                <a:sym typeface="Palatino Bold" pitchFamily="1" charset="0"/>
              </a:rPr>
              <a:t>phénomène</a:t>
            </a:r>
            <a:r>
              <a:rPr lang="en-US" altLang="ja-JP" sz="2600" b="1" dirty="0" smtClean="0">
                <a:solidFill>
                  <a:srgbClr val="640E2F"/>
                </a:solidFill>
                <a:latin typeface="Palatino Bold" pitchFamily="1" charset="0"/>
                <a:sym typeface="Palatino Bold" pitchFamily="1" charset="0"/>
              </a:rPr>
              <a:t> de gentrification (ex de PARIS)</a:t>
            </a:r>
            <a:endParaRPr lang="en-US" sz="2600" b="1" dirty="0" smtClean="0">
              <a:solidFill>
                <a:srgbClr val="640E2F"/>
              </a:solidFill>
              <a:latin typeface="Palatino Bold" pitchFamily="1" charset="0"/>
              <a:ea typeface="ヒラギノ明朝 ProN W6" charset="-128"/>
              <a:sym typeface="Palatino Bold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u="sng" smtClean="0"/>
              <a:t>2è travail sur DOCUMENT </a:t>
            </a:r>
            <a:r>
              <a:rPr lang="en-US" sz="3000" smtClean="0"/>
              <a:t>: extrait VIDEO : «La France en face»</a:t>
            </a:r>
            <a:r>
              <a:rPr lang="en-US" sz="3000" smtClean="0">
                <a:ea typeface="ヒラギノ明朝 ProN W6" charset="-128"/>
              </a:rPr>
              <a:t/>
            </a:r>
            <a:br>
              <a:rPr lang="en-US" sz="3000" smtClean="0">
                <a:ea typeface="ヒラギノ明朝 ProN W6" charset="-128"/>
              </a:rPr>
            </a:br>
            <a:r>
              <a:rPr lang="en-US" sz="3000" smtClean="0"/>
              <a:t>Construction d</a:t>
            </a:r>
            <a:r>
              <a:rPr lang="ja-JP" altLang="en-US" sz="3000" smtClean="0">
                <a:latin typeface="Arial" pitchFamily="34" charset="0"/>
              </a:rPr>
              <a:t>’</a:t>
            </a:r>
            <a:r>
              <a:rPr lang="en-US" altLang="ja-JP" sz="3000" smtClean="0"/>
              <a:t>un schéma, à l</a:t>
            </a:r>
            <a:r>
              <a:rPr lang="ja-JP" altLang="en-US" sz="3000" smtClean="0">
                <a:latin typeface="Arial" pitchFamily="34" charset="0"/>
              </a:rPr>
              <a:t>’</a:t>
            </a:r>
            <a:r>
              <a:rPr lang="en-US" altLang="ja-JP" sz="3000" smtClean="0"/>
              <a:t>échelle d</a:t>
            </a:r>
            <a:r>
              <a:rPr lang="ja-JP" altLang="en-US" sz="3000" smtClean="0">
                <a:latin typeface="Arial" pitchFamily="34" charset="0"/>
              </a:rPr>
              <a:t>’</a:t>
            </a:r>
            <a:r>
              <a:rPr lang="en-US" altLang="ja-JP" sz="3000" smtClean="0"/>
              <a:t>une ville : </a:t>
            </a:r>
            <a:r>
              <a:rPr lang="en-US" altLang="ja-JP" sz="3000" smtClean="0">
                <a:ea typeface="ヒラギノ明朝 ProN W6" charset="-128"/>
              </a:rPr>
              <a:t/>
            </a:r>
            <a:br>
              <a:rPr lang="en-US" altLang="ja-JP" sz="3000" smtClean="0">
                <a:ea typeface="ヒラギノ明朝 ProN W6" charset="-128"/>
              </a:rPr>
            </a:br>
            <a:r>
              <a:rPr lang="en-US" altLang="ja-JP" sz="3000" b="1" smtClean="0"/>
              <a:t>Le processus de gentrification à Paris</a:t>
            </a:r>
            <a:endParaRPr lang="fr-FR" sz="3000" b="1" smtClean="0"/>
          </a:p>
        </p:txBody>
      </p:sp>
      <p:sp>
        <p:nvSpPr>
          <p:cNvPr id="3993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smtClean="0">
                <a:solidFill>
                  <a:srgbClr val="660066"/>
                </a:solidFill>
              </a:rPr>
              <a:t>MISE EN ŒUVRE </a:t>
            </a:r>
            <a:r>
              <a:rPr lang="fr-FR" b="1" smtClean="0">
                <a:solidFill>
                  <a:srgbClr val="660066"/>
                </a:solidFill>
              </a:rPr>
              <a:t>:</a:t>
            </a:r>
          </a:p>
          <a:p>
            <a:pPr lvl="1"/>
            <a:r>
              <a:rPr lang="fr-FR" i="1" smtClean="0"/>
              <a:t>Préparer le questionnaire à partir de la vidéo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000" b="1" smtClean="0"/>
              <a:t>2è travail sur DOCUMENT : extrait VIDEO : «La France en face»</a:t>
            </a:r>
            <a:r>
              <a:rPr lang="en-US" sz="3000" b="1" smtClean="0">
                <a:ea typeface="ヒラギノ明朝 ProN W6" charset="-128"/>
              </a:rPr>
              <a:t/>
            </a:r>
            <a:br>
              <a:rPr lang="en-US" sz="3000" b="1" smtClean="0">
                <a:ea typeface="ヒラギノ明朝 ProN W6" charset="-128"/>
              </a:rPr>
            </a:br>
            <a:r>
              <a:rPr lang="en-US" sz="3000" b="1" smtClean="0"/>
              <a:t>Construction d</a:t>
            </a:r>
            <a:r>
              <a:rPr lang="ja-JP" altLang="en-US" sz="3000" b="1" smtClean="0">
                <a:latin typeface="Arial" pitchFamily="34" charset="0"/>
              </a:rPr>
              <a:t>’</a:t>
            </a:r>
            <a:r>
              <a:rPr lang="en-US" altLang="ja-JP" sz="3000" b="1" smtClean="0"/>
              <a:t>un schéma, à l</a:t>
            </a:r>
            <a:r>
              <a:rPr lang="ja-JP" altLang="en-US" sz="3000" b="1" smtClean="0">
                <a:latin typeface="Arial" pitchFamily="34" charset="0"/>
              </a:rPr>
              <a:t>’</a:t>
            </a:r>
            <a:r>
              <a:rPr lang="en-US" altLang="ja-JP" sz="3000" b="1" smtClean="0"/>
              <a:t>échelle d</a:t>
            </a:r>
            <a:r>
              <a:rPr lang="ja-JP" altLang="en-US" sz="3000" b="1" smtClean="0">
                <a:latin typeface="Arial" pitchFamily="34" charset="0"/>
              </a:rPr>
              <a:t>’</a:t>
            </a:r>
            <a:r>
              <a:rPr lang="en-US" altLang="ja-JP" sz="3000" b="1" smtClean="0"/>
              <a:t>une ville : </a:t>
            </a:r>
            <a:r>
              <a:rPr lang="en-US" altLang="ja-JP" sz="3000" b="1" smtClean="0">
                <a:ea typeface="ヒラギノ明朝 ProN W6" charset="-128"/>
              </a:rPr>
              <a:t/>
            </a:r>
            <a:br>
              <a:rPr lang="en-US" altLang="ja-JP" sz="3000" b="1" smtClean="0">
                <a:ea typeface="ヒラギノ明朝 ProN W6" charset="-128"/>
              </a:rPr>
            </a:br>
            <a:r>
              <a:rPr lang="en-US" altLang="ja-JP" sz="3000" b="1" smtClean="0"/>
              <a:t>Le processus de gentrification à Paris</a:t>
            </a:r>
            <a:endParaRPr lang="en-US" sz="3000" b="1" smtClean="0">
              <a:ea typeface="ヒラギノ明朝 ProN W6" charset="-128"/>
            </a:endParaRPr>
          </a:p>
        </p:txBody>
      </p:sp>
      <p:pic>
        <p:nvPicPr>
          <p:cNvPr id="178179" name="video%20gentrification.m4v" descr="/Volumes/THEVENET/cours 1ère L 2013/GEOGRAPHIE/vidéos villes/video gentrification.m4v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4063" y="2667000"/>
            <a:ext cx="11785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ZoneTexte 2"/>
          <p:cNvSpPr txBox="1">
            <a:spLocks noChangeArrowheads="1"/>
          </p:cNvSpPr>
          <p:nvPr/>
        </p:nvSpPr>
        <p:spPr bwMode="auto">
          <a:xfrm>
            <a:off x="10679113" y="1997075"/>
            <a:ext cx="2087562" cy="460375"/>
          </a:xfrm>
          <a:prstGeom prst="rect">
            <a:avLst/>
          </a:prstGeom>
          <a:noFill/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/>
              <a:t>16</a:t>
            </a:r>
            <a:r>
              <a:rPr lang="fr-FR" altLang="fr-FR" sz="2400"/>
              <a:t>’</a:t>
            </a:r>
            <a:r>
              <a:rPr lang="fr-FR" sz="2400"/>
              <a:t>56 </a:t>
            </a:r>
            <a:r>
              <a:rPr lang="fr-FR" sz="2400">
                <a:ea typeface="Wingdings" pitchFamily="2" charset="2"/>
                <a:sym typeface="Wingdings" pitchFamily="2" charset="2"/>
              </a:rPr>
              <a:t> 25</a:t>
            </a:r>
            <a:r>
              <a:rPr lang="fr-FR" altLang="fr-FR" sz="2400">
                <a:ea typeface="Wingdings" pitchFamily="2" charset="2"/>
                <a:sym typeface="Wingdings" pitchFamily="2" charset="2"/>
              </a:rPr>
              <a:t>’</a:t>
            </a:r>
            <a:r>
              <a:rPr lang="fr-FR" sz="2400">
                <a:ea typeface="Wingdings" pitchFamily="2" charset="2"/>
                <a:sym typeface="Wingdings" pitchFamily="2" charset="2"/>
              </a:rPr>
              <a:t>46</a:t>
            </a:r>
            <a:endParaRPr lang="fr-FR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8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8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17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817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000" b="1" smtClean="0"/>
              <a:t>2è travail sur DOCUMENT : extrait VIDEO : «La France en face»</a:t>
            </a:r>
            <a:r>
              <a:rPr lang="en-US" sz="3000" b="1" smtClean="0">
                <a:ea typeface="ヒラギノ明朝 ProN W6" charset="-128"/>
              </a:rPr>
              <a:t/>
            </a:r>
            <a:br>
              <a:rPr lang="en-US" sz="3000" b="1" smtClean="0">
                <a:ea typeface="ヒラギノ明朝 ProN W6" charset="-128"/>
              </a:rPr>
            </a:br>
            <a:r>
              <a:rPr lang="en-US" sz="3000" b="1" smtClean="0"/>
              <a:t>Construction d</a:t>
            </a:r>
            <a:r>
              <a:rPr lang="ja-JP" altLang="en-US" sz="3000" b="1" smtClean="0">
                <a:latin typeface="Arial" pitchFamily="34" charset="0"/>
              </a:rPr>
              <a:t>’</a:t>
            </a:r>
            <a:r>
              <a:rPr lang="en-US" altLang="ja-JP" sz="3000" b="1" smtClean="0"/>
              <a:t>un schéma, à l</a:t>
            </a:r>
            <a:r>
              <a:rPr lang="ja-JP" altLang="en-US" sz="3000" b="1" smtClean="0">
                <a:latin typeface="Arial" pitchFamily="34" charset="0"/>
              </a:rPr>
              <a:t>’</a:t>
            </a:r>
            <a:r>
              <a:rPr lang="en-US" altLang="ja-JP" sz="3000" b="1" smtClean="0"/>
              <a:t>échelle d</a:t>
            </a:r>
            <a:r>
              <a:rPr lang="ja-JP" altLang="en-US" sz="3000" b="1" smtClean="0">
                <a:latin typeface="Arial" pitchFamily="34" charset="0"/>
              </a:rPr>
              <a:t>’</a:t>
            </a:r>
            <a:r>
              <a:rPr lang="en-US" altLang="ja-JP" sz="3000" b="1" smtClean="0"/>
              <a:t>une ville : </a:t>
            </a:r>
            <a:r>
              <a:rPr lang="en-US" altLang="ja-JP" sz="3000" b="1" smtClean="0">
                <a:ea typeface="ヒラギノ明朝 ProN W6" charset="-128"/>
              </a:rPr>
              <a:t/>
            </a:r>
            <a:br>
              <a:rPr lang="en-US" altLang="ja-JP" sz="3000" b="1" smtClean="0">
                <a:ea typeface="ヒラギノ明朝 ProN W6" charset="-128"/>
              </a:rPr>
            </a:br>
            <a:r>
              <a:rPr lang="en-US" altLang="ja-JP" sz="3000" b="1" smtClean="0"/>
              <a:t>Le processus de gentrification à Paris</a:t>
            </a:r>
            <a:endParaRPr lang="en-US" sz="3000" b="1" smtClean="0">
              <a:ea typeface="ヒラギノ明朝 ProN W6" charset="-128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i="1" dirty="0" smtClean="0">
                <a:latin typeface="Palatino Italic" pitchFamily="1" charset="0"/>
                <a:sym typeface="Palatino Italic" pitchFamily="1" charset="0"/>
              </a:rPr>
              <a:t>Un </a:t>
            </a:r>
            <a:r>
              <a:rPr lang="en-US" sz="2600" i="1" dirty="0" err="1" smtClean="0">
                <a:latin typeface="Palatino Italic" pitchFamily="1" charset="0"/>
                <a:sym typeface="Palatino Italic" pitchFamily="1" charset="0"/>
              </a:rPr>
              <a:t>extrait</a:t>
            </a:r>
            <a:r>
              <a:rPr lang="en-US" sz="2600" i="1" dirty="0" smtClean="0">
                <a:latin typeface="Palatino Italic" pitchFamily="1" charset="0"/>
                <a:sym typeface="Palatino Italic" pitchFamily="1" charset="0"/>
              </a:rPr>
              <a:t> qui </a:t>
            </a:r>
            <a:r>
              <a:rPr lang="en-US" sz="2600" i="1" dirty="0" err="1" smtClean="0">
                <a:latin typeface="Palatino Italic" pitchFamily="1" charset="0"/>
                <a:sym typeface="Palatino Italic" pitchFamily="1" charset="0"/>
              </a:rPr>
              <a:t>permet</a:t>
            </a:r>
            <a:r>
              <a:rPr lang="en-US" sz="2600" i="1" dirty="0" smtClean="0">
                <a:latin typeface="Palatino Italic" pitchFamily="1" charset="0"/>
                <a:sym typeface="Palatino Italic" pitchFamily="1" charset="0"/>
              </a:rPr>
              <a:t> de </a:t>
            </a:r>
            <a:r>
              <a:rPr lang="en-US" sz="2600" i="1" dirty="0" err="1" smtClean="0">
                <a:latin typeface="Palatino Italic" pitchFamily="1" charset="0"/>
                <a:sym typeface="Palatino Italic" pitchFamily="1" charset="0"/>
              </a:rPr>
              <a:t>montrer</a:t>
            </a:r>
            <a:r>
              <a:rPr lang="en-US" i="1" dirty="0" smtClean="0"/>
              <a:t> </a:t>
            </a:r>
            <a:r>
              <a:rPr lang="en-US" dirty="0" smtClean="0"/>
              <a:t>:</a:t>
            </a:r>
          </a:p>
          <a:p>
            <a:pPr marL="812800" lvl="1" eaLnBrk="1" hangingPunct="1"/>
            <a:r>
              <a:rPr lang="en-US" sz="2400" dirty="0" smtClean="0"/>
              <a:t>les liens entre </a:t>
            </a:r>
            <a:r>
              <a:rPr lang="en-US" sz="2400" dirty="0" err="1" smtClean="0"/>
              <a:t>métropolisation</a:t>
            </a:r>
            <a:r>
              <a:rPr lang="en-US" sz="2400" dirty="0" smtClean="0"/>
              <a:t> et </a:t>
            </a:r>
            <a:r>
              <a:rPr lang="en-US" sz="2400" dirty="0" err="1" smtClean="0"/>
              <a:t>mondialisation</a:t>
            </a:r>
            <a:endParaRPr lang="en-US" sz="2400" dirty="0" smtClean="0"/>
          </a:p>
          <a:p>
            <a:pPr marL="812800" lvl="1" eaLnBrk="1" hangingPunct="1"/>
            <a:r>
              <a:rPr lang="en-US" sz="2400" dirty="0" smtClean="0"/>
              <a:t>la </a:t>
            </a:r>
            <a:r>
              <a:rPr lang="en-US" sz="2400" dirty="0" err="1" smtClean="0"/>
              <a:t>définition</a:t>
            </a:r>
            <a:r>
              <a:rPr lang="en-US" sz="2400" dirty="0" smtClean="0"/>
              <a:t> de </a:t>
            </a:r>
            <a:r>
              <a:rPr lang="en-US" sz="2400" dirty="0" err="1" smtClean="0"/>
              <a:t>métropole</a:t>
            </a:r>
            <a:r>
              <a:rPr lang="en-US" sz="2400" dirty="0" smtClean="0"/>
              <a:t> </a:t>
            </a:r>
            <a:r>
              <a:rPr lang="en-US" sz="2400" dirty="0" err="1" smtClean="0"/>
              <a:t>comme</a:t>
            </a:r>
            <a:r>
              <a:rPr lang="en-US" sz="2400" dirty="0" smtClean="0"/>
              <a:t> lieu de concentration d</a:t>
            </a:r>
            <a:r>
              <a:rPr lang="fr-FR" sz="2400" dirty="0" smtClean="0">
                <a:latin typeface="Arial" pitchFamily="34" charset="0"/>
              </a:rPr>
              <a:t>’</a:t>
            </a:r>
            <a:r>
              <a:rPr lang="en-US" altLang="ja-JP" sz="2400" dirty="0" err="1" smtClean="0"/>
              <a:t>activités</a:t>
            </a:r>
            <a:r>
              <a:rPr lang="en-US" altLang="ja-JP" sz="2400" dirty="0" smtClean="0"/>
              <a:t> de </a:t>
            </a:r>
            <a:r>
              <a:rPr lang="en-US" altLang="ja-JP" sz="2400" dirty="0" err="1" smtClean="0"/>
              <a:t>très</a:t>
            </a:r>
            <a:r>
              <a:rPr lang="en-US" altLang="ja-JP" sz="2400" dirty="0" smtClean="0"/>
              <a:t> haut </a:t>
            </a:r>
            <a:r>
              <a:rPr lang="en-US" altLang="ja-JP" sz="2400" dirty="0" err="1" smtClean="0"/>
              <a:t>niveau</a:t>
            </a:r>
            <a:endParaRPr lang="en-US" altLang="ja-JP" sz="2400" dirty="0" smtClean="0"/>
          </a:p>
          <a:p>
            <a:pPr marL="812800" lvl="1" eaLnBrk="1" hangingPunct="1"/>
            <a:r>
              <a:rPr lang="en-US" sz="2400" dirty="0" smtClean="0"/>
              <a:t>les </a:t>
            </a:r>
            <a:r>
              <a:rPr lang="en-US" sz="2400" dirty="0" err="1" smtClean="0"/>
              <a:t>changements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la </a:t>
            </a:r>
            <a:r>
              <a:rPr lang="en-US" sz="2400" dirty="0" err="1" smtClean="0"/>
              <a:t>ville</a:t>
            </a:r>
            <a:r>
              <a:rPr lang="en-US" sz="2400" dirty="0" smtClean="0"/>
              <a:t> et </a:t>
            </a:r>
            <a:r>
              <a:rPr lang="en-US" sz="2400" dirty="0" err="1" smtClean="0"/>
              <a:t>dans</a:t>
            </a:r>
            <a:r>
              <a:rPr lang="en-US" sz="2400" dirty="0" smtClean="0"/>
              <a:t> la population </a:t>
            </a:r>
            <a:r>
              <a:rPr lang="en-US" sz="2400" dirty="0" err="1" smtClean="0"/>
              <a:t>qu</a:t>
            </a:r>
            <a:r>
              <a:rPr lang="ja-JP" altLang="en-US" sz="2400" dirty="0" smtClean="0">
                <a:latin typeface="Arial" pitchFamily="34" charset="0"/>
              </a:rPr>
              <a:t>’</a:t>
            </a:r>
            <a:r>
              <a:rPr lang="en-US" altLang="ja-JP" sz="2400" dirty="0" err="1" smtClean="0"/>
              <a:t>implique</a:t>
            </a:r>
            <a:r>
              <a:rPr lang="en-US" altLang="ja-JP" sz="2400" dirty="0" smtClean="0"/>
              <a:t> la </a:t>
            </a:r>
            <a:r>
              <a:rPr lang="en-US" altLang="ja-JP" sz="2400" dirty="0" err="1" smtClean="0"/>
              <a:t>métropolisation</a:t>
            </a:r>
            <a:endParaRPr lang="en-US" altLang="ja-JP" sz="2400" dirty="0" smtClean="0"/>
          </a:p>
          <a:p>
            <a:pPr marL="812800" lvl="1" eaLnBrk="1" hangingPunct="1"/>
            <a:r>
              <a:rPr lang="en-US" sz="2400" dirty="0" smtClean="0"/>
              <a:t>le </a:t>
            </a:r>
            <a:r>
              <a:rPr lang="en-US" sz="2400" dirty="0" err="1" smtClean="0"/>
              <a:t>processus</a:t>
            </a:r>
            <a:r>
              <a:rPr lang="en-US" sz="2400" dirty="0" smtClean="0"/>
              <a:t> de gentrification, </a:t>
            </a:r>
            <a:r>
              <a:rPr lang="en-US" sz="2400" dirty="0" err="1" smtClean="0"/>
              <a:t>comme</a:t>
            </a:r>
            <a:r>
              <a:rPr lang="en-US" sz="2400" dirty="0" smtClean="0"/>
              <a:t> </a:t>
            </a:r>
            <a:r>
              <a:rPr lang="en-US" sz="2400" dirty="0" err="1" smtClean="0"/>
              <a:t>embourgeoisement</a:t>
            </a:r>
            <a:r>
              <a:rPr lang="en-US" sz="2400" dirty="0" smtClean="0"/>
              <a:t> des </a:t>
            </a:r>
            <a:r>
              <a:rPr lang="en-US" sz="2400" dirty="0" err="1" smtClean="0"/>
              <a:t>quartiers</a:t>
            </a:r>
            <a:r>
              <a:rPr lang="en-US" sz="2400" dirty="0" smtClean="0"/>
              <a:t> </a:t>
            </a:r>
            <a:r>
              <a:rPr lang="en-US" sz="2400" dirty="0" err="1" smtClean="0"/>
              <a:t>populaires</a:t>
            </a:r>
            <a:r>
              <a:rPr lang="en-US" sz="2400" dirty="0" smtClean="0"/>
              <a:t>, qui </a:t>
            </a:r>
            <a:r>
              <a:rPr lang="en-US" sz="2400" dirty="0" err="1" smtClean="0"/>
              <a:t>subissent</a:t>
            </a:r>
            <a:r>
              <a:rPr lang="en-US" sz="2400" dirty="0" smtClean="0"/>
              <a:t> des transformations </a:t>
            </a:r>
            <a:r>
              <a:rPr lang="en-US" sz="2400" dirty="0" err="1" smtClean="0"/>
              <a:t>sociales</a:t>
            </a:r>
            <a:r>
              <a:rPr lang="en-US" sz="2400" dirty="0" smtClean="0"/>
              <a:t> et des transformations du </a:t>
            </a:r>
            <a:r>
              <a:rPr lang="en-US" sz="2400" dirty="0" err="1" smtClean="0"/>
              <a:t>bâti</a:t>
            </a:r>
            <a:r>
              <a:rPr lang="en-US" sz="2400" dirty="0" smtClean="0"/>
              <a:t>, </a:t>
            </a:r>
            <a:r>
              <a:rPr lang="en-US" sz="2400" dirty="0" err="1" smtClean="0"/>
              <a:t>ainsi</a:t>
            </a:r>
            <a:r>
              <a:rPr lang="en-US" sz="2400" dirty="0" smtClean="0"/>
              <a:t> </a:t>
            </a:r>
            <a:r>
              <a:rPr lang="en-US" sz="2400" dirty="0" err="1" smtClean="0"/>
              <a:t>qu</a:t>
            </a:r>
            <a:r>
              <a:rPr lang="ja-JP" altLang="en-US" sz="2400" dirty="0" smtClean="0">
                <a:latin typeface="Arial" pitchFamily="34" charset="0"/>
              </a:rPr>
              <a:t>’</a:t>
            </a:r>
            <a:r>
              <a:rPr lang="en-US" altLang="ja-JP" sz="2400" dirty="0" err="1" smtClean="0"/>
              <a:t>une</a:t>
            </a:r>
            <a:r>
              <a:rPr lang="en-US" altLang="ja-JP" sz="2400" dirty="0" smtClean="0"/>
              <a:t> transformation des usages et des </a:t>
            </a:r>
            <a:r>
              <a:rPr lang="en-US" altLang="ja-JP" sz="2400" dirty="0" err="1" smtClean="0"/>
              <a:t>normes</a:t>
            </a:r>
            <a:endParaRPr lang="en-US" altLang="ja-JP" sz="2400" dirty="0" smtClean="0"/>
          </a:p>
          <a:p>
            <a:pPr marL="812800" lvl="1" eaLnBrk="1" hangingPunct="1"/>
            <a:r>
              <a:rPr lang="en-US" sz="2400" dirty="0" smtClean="0"/>
              <a:t>La cohabitation </a:t>
            </a:r>
            <a:r>
              <a:rPr lang="en-US" sz="2400" dirty="0" err="1" smtClean="0"/>
              <a:t>dans</a:t>
            </a:r>
            <a:r>
              <a:rPr lang="en-US" sz="2400" dirty="0" smtClean="0"/>
              <a:t> la </a:t>
            </a:r>
            <a:r>
              <a:rPr lang="en-US" sz="2400" dirty="0" err="1" smtClean="0"/>
              <a:t>ville</a:t>
            </a:r>
            <a:r>
              <a:rPr lang="en-US" sz="2400" dirty="0" smtClean="0"/>
              <a:t> des </a:t>
            </a:r>
            <a:r>
              <a:rPr lang="en-US" sz="2400" dirty="0" err="1" smtClean="0"/>
              <a:t>très</a:t>
            </a:r>
            <a:r>
              <a:rPr lang="en-US" sz="2400" dirty="0" smtClean="0"/>
              <a:t> riches et des </a:t>
            </a:r>
            <a:r>
              <a:rPr lang="en-US" sz="2400" dirty="0" err="1" smtClean="0"/>
              <a:t>très</a:t>
            </a:r>
            <a:r>
              <a:rPr lang="en-US" sz="2400" dirty="0" smtClean="0"/>
              <a:t> </a:t>
            </a:r>
            <a:r>
              <a:rPr lang="en-US" sz="2400" dirty="0" err="1" smtClean="0"/>
              <a:t>pauvres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444500"/>
            <a:ext cx="12103100" cy="1206500"/>
          </a:xfrm>
        </p:spPr>
        <p:txBody>
          <a:bodyPr/>
          <a:lstStyle/>
          <a:p>
            <a:pPr algn="ctr" eaLnBrk="1" hangingPunct="1"/>
            <a:r>
              <a:rPr lang="en-US" sz="3000" smtClean="0"/>
              <a:t>Fiche de travail élève </a:t>
            </a:r>
            <a:br>
              <a:rPr lang="en-US" sz="3000" smtClean="0"/>
            </a:br>
            <a:r>
              <a:rPr lang="en-US" sz="3000" b="1" u="sng" smtClean="0"/>
              <a:t>Le processus de gentrification</a:t>
            </a:r>
            <a:endParaRPr lang="en-US" sz="3000" b="1" u="sng" smtClean="0">
              <a:ea typeface="ヒラギノ明朝 ProN W6" charset="-128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1803400"/>
            <a:ext cx="12257088" cy="717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5775" y="-7938"/>
            <a:ext cx="6624638" cy="976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4" name="ZoneTexte 1"/>
          <p:cNvSpPr txBox="1">
            <a:spLocks noChangeArrowheads="1"/>
          </p:cNvSpPr>
          <p:nvPr/>
        </p:nvSpPr>
        <p:spPr bwMode="auto">
          <a:xfrm>
            <a:off x="1462088" y="2212975"/>
            <a:ext cx="2376487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u="sng">
                <a:solidFill>
                  <a:srgbClr val="660066"/>
                </a:solidFill>
              </a:rPr>
              <a:t>MISE EN ŒUVRE</a:t>
            </a:r>
          </a:p>
          <a:p>
            <a:endParaRPr lang="fr-FR"/>
          </a:p>
          <a:p>
            <a:pPr algn="just"/>
            <a:endParaRPr lang="fr-FR"/>
          </a:p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rge">
  <a:themeElements>
    <a:clrScheme name="">
      <a:dk1>
        <a:srgbClr val="263750"/>
      </a:dk1>
      <a:lt1>
        <a:srgbClr val="D9C8AF"/>
      </a:lt1>
      <a:dk2>
        <a:srgbClr val="000000"/>
      </a:dk2>
      <a:lt2>
        <a:srgbClr val="00000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Vierge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Vie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Verticale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e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Vertic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re et puces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re et p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re et sous-titre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sous-titre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re et sous-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e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e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Horizont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re et puces - Droite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- Droite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re et puces - Dro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re et puces sur 2 colonnes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sur 2 colonne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re et puces sur 2 colon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re et puces - Gauche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- Gauche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re et puces - Gauch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re, puces et photo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, puces et photo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re, puces et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2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Pages>0</Pages>
  <Words>376</Words>
  <Characters>0</Characters>
  <Application>Microsoft Office PowerPoint</Application>
  <PresentationFormat>Personnalisé</PresentationFormat>
  <Lines>0</Lines>
  <Paragraphs>40</Paragraphs>
  <Slides>11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10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Vierge</vt:lpstr>
      <vt:lpstr>Titre et puces</vt:lpstr>
      <vt:lpstr>Titre et sous-titre</vt:lpstr>
      <vt:lpstr>Photo - Horizontale</vt:lpstr>
      <vt:lpstr>Titre et puces - Droite</vt:lpstr>
      <vt:lpstr>Titre et puces sur 2 colonnes</vt:lpstr>
      <vt:lpstr>Titre et puces - Gauche</vt:lpstr>
      <vt:lpstr>Titre, puces et photo</vt:lpstr>
      <vt:lpstr>Photo - 2</vt:lpstr>
      <vt:lpstr>Photo - Verticale</vt:lpstr>
      <vt:lpstr>I. MOUVEMENTS DE POPULATION, URBANISATION, METROPOLISATION </vt:lpstr>
      <vt:lpstr>I. MOUVEMENTS DE POPULATION, URBANISATION, METROPOLISATION</vt:lpstr>
      <vt:lpstr>I. MOUVEMENTS DE POPULATION, URBANISATION, METROPOLISATION </vt:lpstr>
      <vt:lpstr>   I. MOUVEMENTS DE POPULATION, URBANISATION, METROPOLISATION </vt:lpstr>
      <vt:lpstr>2è travail sur DOCUMENT : extrait VIDEO : «La France en face» Construction d’un schéma, à l’échelle d’une ville :  Le processus de gentrification à Paris</vt:lpstr>
      <vt:lpstr>2è travail sur DOCUMENT : extrait VIDEO : «La France en face» Construction d’un schéma, à l’échelle d’une ville :  Le processus de gentrification à Paris</vt:lpstr>
      <vt:lpstr>2è travail sur DOCUMENT : extrait VIDEO : «La France en face» Construction d’un schéma, à l’échelle d’une ville :  Le processus de gentrification à Paris</vt:lpstr>
      <vt:lpstr>Fiche de travail élève  Le processus de gentrification</vt:lpstr>
      <vt:lpstr>Diapositive 9</vt:lpstr>
      <vt:lpstr>Diapositive 10</vt:lpstr>
      <vt:lpstr>2nde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GEOGRAPHIE/ 1ère</dc:title>
  <dc:creator>hp</dc:creator>
  <cp:lastModifiedBy>hp</cp:lastModifiedBy>
  <cp:revision>43</cp:revision>
  <dcterms:created xsi:type="dcterms:W3CDTF">2014-01-13T20:30:52Z</dcterms:created>
  <dcterms:modified xsi:type="dcterms:W3CDTF">2014-07-08T18:56:28Z</dcterms:modified>
</cp:coreProperties>
</file>