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559675" cy="1069181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06"/>
    <p:restoredTop sz="94718"/>
  </p:normalViewPr>
  <p:slideViewPr>
    <p:cSldViewPr snapToGrid="0">
      <p:cViewPr>
        <p:scale>
          <a:sx n="150" d="100"/>
          <a:sy n="150" d="100"/>
        </p:scale>
        <p:origin x="1112" y="-2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4BA9784-69EE-44E9-9FB3-FEEE49356CA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none" lIns="82480" tIns="41235" rIns="82480" bIns="41235" anchor="t" anchorCtr="0" compatLnSpc="0">
            <a:noAutofit/>
          </a:bodyPr>
          <a:lstStyle/>
          <a:p>
            <a:pPr defTabSz="837956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00">
              <a:solidFill>
                <a:srgbClr val="000000"/>
              </a:solidFill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942009-E0D4-4E09-8E0D-59E30FD7B64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47651" y="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none" lIns="82480" tIns="41235" rIns="82480" bIns="41235" anchor="t" anchorCtr="0" compatLnSpc="0">
            <a:noAutofit/>
          </a:bodyPr>
          <a:lstStyle/>
          <a:p>
            <a:pPr algn="r" defTabSz="837956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00">
              <a:solidFill>
                <a:srgbClr val="000000"/>
              </a:solidFill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D05963-F82C-48C9-9C0D-E7B051D2EBD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3198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none" lIns="82480" tIns="41235" rIns="82480" bIns="41235" anchor="b" anchorCtr="0" compatLnSpc="0">
            <a:noAutofit/>
          </a:bodyPr>
          <a:lstStyle/>
          <a:p>
            <a:pPr defTabSz="837956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00">
              <a:solidFill>
                <a:srgbClr val="000000"/>
              </a:solidFill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D5A22D-053E-4847-83C5-FF27B71E2544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47651" y="943198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none" lIns="82480" tIns="41235" rIns="82480" bIns="41235" anchor="b" anchorCtr="0" compatLnSpc="0">
            <a:noAutofit/>
          </a:bodyPr>
          <a:lstStyle/>
          <a:p>
            <a:pPr algn="r" defTabSz="837956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3259DF-1ADA-46C9-AA68-44E1D5A31150}" type="slidenum">
              <a:pPr algn="r" defTabSz="837956" hangingPunct="0"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‹N°›</a:t>
            </a:fld>
            <a:endParaRPr lang="fr-FR" sz="1300">
              <a:solidFill>
                <a:srgbClr val="000000"/>
              </a:solidFill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54043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3CA4C8C-ABBF-4788-A9B4-793E4BE923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54063"/>
            <a:ext cx="2633662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A144ABC-45B8-42A8-8914-50BADD8BA1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95" y="4715824"/>
            <a:ext cx="5438050" cy="44674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05F89BCC-D20B-4E82-8B53-7F2CABB0F76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83795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C8E5FA-788F-4F5F-9ECE-3CB40CC0C80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47651" y="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83795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7C2192-C201-4FC2-BB11-3AB4B071441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3198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83795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B56AB1-79BB-4137-8DD3-8AEADC15008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47651" y="9431980"/>
            <a:ext cx="2949998" cy="4960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83795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AFADA8D7-E3BC-4CED-8A36-C98AABEAEC2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61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fr-FR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4F4295D0-3851-4E12-AE02-70BBF0530A0C}"/>
              </a:ext>
            </a:extLst>
          </p:cNvPr>
          <p:cNvSpPr txBox="1"/>
          <p:nvPr/>
        </p:nvSpPr>
        <p:spPr>
          <a:xfrm>
            <a:off x="3847651" y="9431980"/>
            <a:ext cx="2949998" cy="496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37956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BDAA5EB-6F1D-4F55-8A80-689EE79199B9}" type="slidenum">
              <a:pPr algn="r" defTabSz="837956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fr-FR" sz="1300">
              <a:solidFill>
                <a:srgbClr val="000000"/>
              </a:solidFill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A37E2A86-AB63-4BAF-81D0-D52AE03C49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082800" y="754063"/>
            <a:ext cx="2632075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9D54588A-D562-4134-8366-03AC75E3265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9795" y="4715824"/>
            <a:ext cx="5438050" cy="307777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C5F74-88F1-41DC-982E-3DFA8CD96CC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44566" y="1749420"/>
            <a:ext cx="5670551" cy="3722686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19F934-5EA4-4737-A962-32662C80EFC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44566" y="5614992"/>
            <a:ext cx="5670551" cy="2582859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DADB34-FAEC-4D8C-93FA-6E42371C1A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E16B5A-5B18-49B1-8BCB-EC06699E33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39B4C8-6C25-46AC-9133-62B78FFA3D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4F4B0-D8F3-4599-833A-A50CBA00F03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60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C1A362-99C9-43DA-A777-9F9A57134D3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01625E-225E-4EBB-A1AB-034F2267FE8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6495BD-5541-44D3-9D7E-B87A867D79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33C022-2E8C-4C0E-8B05-8223EADA0A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14ABC3-BDFA-4A6E-B122-E23C3EF698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79CDAD-E82A-406C-BCA8-60BDFB5FD42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59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F60E28-C2E8-47F4-A4F2-66F4A89BFA0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5319714" y="757242"/>
            <a:ext cx="1538285" cy="771842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B66425-5F72-48D1-A573-3E941696C6C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701673" y="757242"/>
            <a:ext cx="4465636" cy="771842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6E0200-0EFE-4EA2-B15B-80210B6DF34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07ECE-DD55-48F5-87AC-7487E9E059C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A8897A-8CB5-45D8-88BD-B7DEC056BB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083572-B7C2-496C-BFAF-9CE2F0D8F69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30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9AF2A-BDCA-4B1F-94EF-C26AC378B4E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71836-E539-417D-B809-82271F47B8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629E91-738C-48D7-AC0B-F70B3A0955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8D1555-C456-40EF-8241-4FC449596E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D386BB-0F16-41D9-A687-5E22CB6B4E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F45C20-C677-4881-B175-479FBBA4BA9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8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EDB746-0594-41A7-B211-A67816387F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5941" y="2665411"/>
            <a:ext cx="6519864" cy="444817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2C4329-C6E8-4975-BB79-DB9416EF54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5941" y="7154859"/>
            <a:ext cx="6519864" cy="23383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503344-4A41-40DF-A807-6FF31F6A34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39A47B-B26F-47AC-9E33-4F1C5601AC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B834FB-29BF-458C-9107-8B55D6A12C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E332BA-1769-4171-9838-D9EAEB1CEDB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22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57B21-01CD-4F7D-9148-F4745B0AFB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7C24C5-9029-442F-A6E8-50A36DCC70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01673" y="2692395"/>
            <a:ext cx="3001966" cy="57832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746B43-9887-43BB-838C-152E007E523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3856033" y="2692395"/>
            <a:ext cx="3001966" cy="57832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F4CCC8-516B-4531-BE51-2107F59550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F868C6-1B28-4BEC-87B6-543E1933FC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96BA80-37AA-4B13-BC1F-933BF810B1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679CC4-F3FE-45E7-9AE3-185C5E0146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573A3-9427-45A6-88F4-283D1AB3F8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0695" y="569908"/>
            <a:ext cx="6519864" cy="20653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F879AA-1128-41FC-8A15-2DF46E3463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20695" y="2620963"/>
            <a:ext cx="3198808" cy="1284283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D72430-1375-4B12-B0B2-1704C9022BC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20695" y="3905246"/>
            <a:ext cx="3198808" cy="574516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B1A48F-F0C2-452C-A4ED-6DCAFCCDED6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3827458" y="2620963"/>
            <a:ext cx="3213101" cy="1284283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5612654-2DC4-4712-A754-FA9471F5AF4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3827458" y="3905246"/>
            <a:ext cx="3213101" cy="574516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E75A77-7346-409B-908B-82C8209A9C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DCAB59-3EB6-474A-8FE3-437255BAAB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6E82883-2942-4434-8308-882E214A3C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E8011B-C1B8-4B59-8163-2E463C889AF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8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5BC72F-2675-475A-8655-0D5F68756BB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3884FE-0A75-45E9-A0F7-677F8D7489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9AA617-BD09-4E27-B14E-A1BD5E64D8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6F476E-97A1-40C1-A08E-45FC0B2B0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5CB140-69B5-4403-87D8-6CD9244E4AB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90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C23C6C-6939-4E63-8A52-5235D46E2B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367114B-565F-464C-8F0F-374B506190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57B91A-B2FC-4F71-8D10-3CB0B66D8A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BC0C85-25AE-4A9D-9D21-9B53B16698B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5495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A9D78-5987-4C3D-B18F-92D0611843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0695" y="712783"/>
            <a:ext cx="2438403" cy="2495553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7BF472-DB15-46CC-A7A4-61E609B4D4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13101" y="1539877"/>
            <a:ext cx="3827458" cy="75977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FBC3A9-84A2-4706-AA40-BFF7AC9AA7B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20695" y="3208336"/>
            <a:ext cx="2438403" cy="594200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784981-CD09-4AB2-ABE3-1ECC0A5860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EA536C-62A5-46B3-ADF4-FF9DA80E3D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9FE458-4B41-45B2-9069-7CB7DD1855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389F4C-95E4-4149-93BF-B886DA6FD93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42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585AE5-D076-4D9D-9A70-FCCCE1EF53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0695" y="712783"/>
            <a:ext cx="2438403" cy="2495553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C0BC60-491D-4EB4-8297-9D166BB9CA7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213101" y="1539877"/>
            <a:ext cx="3827458" cy="7597777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86585A-73D2-405F-BC3A-64ABA1B29BE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20695" y="3208336"/>
            <a:ext cx="2438403" cy="594200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3CA53-60FF-4010-A1D5-08E30B49B05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3A7951-C6C6-4A38-AFF5-C729DD9AA7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3B6C75-5B62-430E-B700-7769291447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15A8A7-1358-4B31-81EC-8A36FB6EBFC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5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7B1259-5255-4A45-ACD1-E8AA9A056F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1637" y="757799"/>
            <a:ext cx="6155640" cy="166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BAA646-8ED3-4A6F-AB44-EFF3004A94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637" y="2692798"/>
            <a:ext cx="6155640" cy="57830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227085-80F4-447A-9033-03B9C17A7B6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01637" y="9443877"/>
            <a:ext cx="1593360" cy="6868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E1E8DA-0ED7-4D8E-921D-5855F686624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698915" y="9443877"/>
            <a:ext cx="2167923" cy="6868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B2911D-6A41-4A58-98D7-9186D786638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5263917" y="9443877"/>
            <a:ext cx="1593360" cy="6868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DDC0AFBE-7F04-4E55-8B8A-EAD5A1318ABF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774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2490"/>
        </a:spcBef>
        <a:spcAft>
          <a:spcPts val="0"/>
        </a:spcAft>
        <a:buNone/>
        <a:tabLst/>
        <a:defRPr lang="fr-FR" sz="562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81D9AE3-A3C7-4863-9509-477A63275B1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23219" y="834402"/>
            <a:ext cx="813656" cy="78722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C6E559E7-CE34-428C-8DE6-6B9025814204}"/>
              </a:ext>
            </a:extLst>
          </p:cNvPr>
          <p:cNvSpPr/>
          <p:nvPr/>
        </p:nvSpPr>
        <p:spPr>
          <a:xfrm>
            <a:off x="1475997" y="400324"/>
            <a:ext cx="5795997" cy="118368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CCCCCC"/>
          </a:solidFill>
          <a:ln w="0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98AE240-C4CF-4EF4-9C89-685153A7DD3E}"/>
              </a:ext>
            </a:extLst>
          </p:cNvPr>
          <p:cNvSpPr txBox="1"/>
          <p:nvPr/>
        </p:nvSpPr>
        <p:spPr>
          <a:xfrm>
            <a:off x="1475997" y="431999"/>
            <a:ext cx="5795997" cy="11382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Microsoft YaHei" pitchFamily="2"/>
                <a:cs typeface="Lucida Sans" pitchFamily="2"/>
              </a:rPr>
              <a:t>Le Cantal, un espace faiblement peuplé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dirty="0">
                <a:solidFill>
                  <a:srgbClr val="000000"/>
                </a:solidFill>
                <a:latin typeface="Verdana" panose="020B0604030504040204" pitchFamily="34" charset="0"/>
                <a:ea typeface="Microsoft YaHei" pitchFamily="2"/>
                <a:cs typeface="Lucida Sans" pitchFamily="2"/>
              </a:rPr>
              <a:t>C</a:t>
            </a:r>
            <a:r>
              <a:rPr lang="fr-FR" sz="1400" b="1" i="0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Microsoft YaHei" pitchFamily="2"/>
                <a:cs typeface="Lucida Sans" pitchFamily="2"/>
              </a:rPr>
              <a:t>ontraintes et atouts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Microsoft YaHei" pitchFamily="2"/>
                <a:cs typeface="Lucida Sans" pitchFamily="2"/>
              </a:rPr>
              <a:t>Croquis de synthèse avec Édugéo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600" b="1" i="0" u="none" strike="noStrike" kern="1200" cap="none" spc="0" dirty="0">
              <a:solidFill>
                <a:srgbClr val="000000"/>
              </a:solidFill>
              <a:uFillTx/>
              <a:latin typeface="Comic Sans MS" pitchFamily="66"/>
              <a:ea typeface="Microsoft YaHei" pitchFamily="2"/>
              <a:cs typeface="Lucida Sans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800" b="1" i="1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Wingdings" pitchFamily="2"/>
                <a:cs typeface="Wingdings" pitchFamily="2"/>
              </a:rPr>
              <a:t>Compétences évaluées</a:t>
            </a:r>
            <a:r>
              <a:rPr lang="fr-FR" sz="800" b="0" i="1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Wingdings" pitchFamily="2"/>
                <a:cs typeface="Wingdings" pitchFamily="2"/>
              </a:rPr>
              <a:t> : connaître différents systèmes d’information, les utiliser ; réaliser des productions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800" b="0" i="1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Wingdings" pitchFamily="2"/>
                <a:cs typeface="Wingdings" pitchFamily="2"/>
              </a:rPr>
              <a:t> graphiques et cartographiques.</a:t>
            </a:r>
          </a:p>
        </p:txBody>
      </p:sp>
      <p:sp>
        <p:nvSpPr>
          <p:cNvPr id="14" name="Forme libre : forme 23">
            <a:extLst>
              <a:ext uri="{FF2B5EF4-FFF2-40B4-BE49-F238E27FC236}">
                <a16:creationId xmlns:a16="http://schemas.microsoft.com/office/drawing/2014/main" id="{3D648608-5EA0-461E-9C73-64946D655E14}"/>
              </a:ext>
            </a:extLst>
          </p:cNvPr>
          <p:cNvSpPr/>
          <p:nvPr/>
        </p:nvSpPr>
        <p:spPr>
          <a:xfrm>
            <a:off x="323840" y="3173452"/>
            <a:ext cx="6916695" cy="27025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CCCCCC"/>
          </a:solidFill>
          <a:ln w="0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5" name="ZoneTexte 25">
            <a:extLst>
              <a:ext uri="{FF2B5EF4-FFF2-40B4-BE49-F238E27FC236}">
                <a16:creationId xmlns:a16="http://schemas.microsoft.com/office/drawing/2014/main" id="{B6BB814B-BFD2-4C25-82E7-B9E0C2937D58}"/>
              </a:ext>
            </a:extLst>
          </p:cNvPr>
          <p:cNvSpPr txBox="1"/>
          <p:nvPr/>
        </p:nvSpPr>
        <p:spPr>
          <a:xfrm>
            <a:off x="2729573" y="3157587"/>
            <a:ext cx="2100561" cy="27778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Wingdings" pitchFamily="2"/>
                <a:cs typeface="Wingdings" pitchFamily="2"/>
              </a:rPr>
              <a:t>Réalisation du croquis</a:t>
            </a:r>
          </a:p>
        </p:txBody>
      </p:sp>
      <p:graphicFrame>
        <p:nvGraphicFramePr>
          <p:cNvPr id="20" name="Tableau 16">
            <a:extLst>
              <a:ext uri="{FF2B5EF4-FFF2-40B4-BE49-F238E27FC236}">
                <a16:creationId xmlns:a16="http://schemas.microsoft.com/office/drawing/2014/main" id="{4519AD99-7C28-4FB1-BFE8-0CC3CB69A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091395"/>
              </p:ext>
            </p:extLst>
          </p:nvPr>
        </p:nvGraphicFramePr>
        <p:xfrm>
          <a:off x="323840" y="3580694"/>
          <a:ext cx="6911994" cy="677142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76735">
                  <a:extLst>
                    <a:ext uri="{9D8B030D-6E8A-4147-A177-3AD203B41FA5}">
                      <a16:colId xmlns:a16="http://schemas.microsoft.com/office/drawing/2014/main" val="2380476980"/>
                    </a:ext>
                  </a:extLst>
                </a:gridCol>
                <a:gridCol w="6035259">
                  <a:extLst>
                    <a:ext uri="{9D8B030D-6E8A-4147-A177-3AD203B41FA5}">
                      <a16:colId xmlns:a16="http://schemas.microsoft.com/office/drawing/2014/main" val="3690449187"/>
                    </a:ext>
                  </a:extLst>
                </a:gridCol>
              </a:tblGrid>
              <a:tr h="842817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Dans le menu de droite clique sur l’icône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Ajouter un fond cartographique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puis sur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Édugéo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puis sur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Réseaux, bâtiments et données administratives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puis sur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Limites administratives »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Ajouter »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Les limites du </a:t>
                      </a:r>
                      <a:r>
                        <a:rPr lang="fr-FR" sz="1200" b="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Cantal apparaissent alors en noir.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85298"/>
                  </a:ext>
                </a:extLst>
              </a:tr>
              <a:tr h="1844289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600"/>
                        </a:spcAft>
                        <a:buNone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Clique sur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Dessin »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dans le menu de droite afin de pouvoir activer les outils de dessin au centre de l’écran.</a:t>
                      </a:r>
                      <a:endParaRPr lang="fr-FR" sz="1200" b="0" dirty="0">
                        <a:solidFill>
                          <a:srgbClr val="000000"/>
                        </a:solidFill>
                        <a:latin typeface="Comic Sans MS" pitchFamily="66"/>
                      </a:endParaRPr>
                    </a:p>
                    <a:p>
                      <a:pPr marL="0" lvl="0" indent="0" algn="just">
                        <a:spcAft>
                          <a:spcPts val="600"/>
                        </a:spcAft>
                        <a:buNone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Choisis l'outil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 Dessiner une surface »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dans la barre d’outils au centre et délimite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limites administratives du Cantal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indiquées en noir sur la carte (double-clic pour terminer ta forme).</a:t>
                      </a:r>
                    </a:p>
                    <a:p>
                      <a:pPr marL="0" lvl="0" indent="0" algn="just">
                        <a:spcAft>
                          <a:spcPts val="600"/>
                        </a:spcAft>
                        <a:buNone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Clique sur ta forme pour changer la couleur de son contour et la couleur de fond dans le menu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Symboliser »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à gauche :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choisis le vert.</a:t>
                      </a:r>
                    </a:p>
                    <a:p>
                      <a:pPr marL="0" lvl="0" indent="0" algn="just">
                        <a:buNone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Utilise la réglette sous les couleurs pour régler la transparence à 50%.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435363"/>
                  </a:ext>
                </a:extLst>
              </a:tr>
              <a:tr h="966054">
                <a:tc>
                  <a:txBody>
                    <a:bodyPr/>
                    <a:lstStyle/>
                    <a:p>
                      <a:pPr lvl="0"/>
                      <a:endParaRPr lang="fr-FR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  <a:tabLst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Utilise le même outil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Dessiner une surface »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pour délimiter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 Parc des volcans d’Auvergne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qui est délimité en vert sur la carte (au Nord arrête ton tracé aux limites administratives du département).</a:t>
                      </a:r>
                    </a:p>
                    <a:p>
                      <a:pPr marL="0" marR="0" lvl="0" indent="0" algn="just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Clique sur ta forme pour changer la couleur de son contour et la couleur de fond dans le menu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Symboliser »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à gauche :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choisis le marron.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200031"/>
                  </a:ext>
                </a:extLst>
              </a:tr>
              <a:tr h="837590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Choisis l'outil « Dessiner une ligne » dans la barre d’outils au centre et repasse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 tracé de l’autoroute A75 -E11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qui passe à l’Est du département (double-clic pour terminer ton tracé).</a:t>
                      </a:r>
                    </a:p>
                    <a:p>
                      <a:pPr lvl="0" algn="just"/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Clique sur ta ligne pour changer sa couleur dans le menu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Symboliser »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à gauche :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choisis le rouge et épaissis un le trait.</a:t>
                      </a:r>
                      <a:endParaRPr lang="fr-FR" sz="1200" b="0" dirty="0">
                        <a:solidFill>
                          <a:srgbClr val="000000"/>
                        </a:solidFill>
                        <a:latin typeface="Comic Sans MS" pitchFamily="66"/>
                      </a:endParaRP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756374"/>
                  </a:ext>
                </a:extLst>
              </a:tr>
              <a:tr h="837590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Utilise le même outil « Dessiner une ligne » pour :</a:t>
                      </a:r>
                    </a:p>
                    <a:p>
                      <a:pPr marL="0" lvl="0" indent="0" algn="just">
                        <a:buNone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Dessine une flèche (un clic pour le point de départ et double clic pour le point d’arrivée) venant du Nord et pointant sur le Parc des volcans d’Auvergne pour représenter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 tourisme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; dans le menu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Symboliser »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à gauche choisis la couleur rose et dans le même menu utilise «Terminaison » pour transformer ta ligne en flèche ;</a:t>
                      </a:r>
                    </a:p>
                    <a:p>
                      <a:pPr marL="0" lvl="0" indent="0" algn="just">
                        <a:buNone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Dessine une flèche venant de l’Ouest et pointant sur Aurillac pour représenter </a:t>
                      </a:r>
                      <a:r>
                        <a:rPr lang="fr-FR" sz="1200" b="1" i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nouvelles populations attirées par la qualité de vie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; dans le menu dessin à gauche choisis la couleur orange et dans le même menu utilise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Symboliser »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pour transformer ta ligne en flèche.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257258"/>
                  </a:ext>
                </a:extLst>
              </a:tr>
            </a:tbl>
          </a:graphicData>
        </a:graphic>
      </p:graphicFrame>
      <p:sp>
        <p:nvSpPr>
          <p:cNvPr id="22" name="Forme libre : forme 23">
            <a:extLst>
              <a:ext uri="{FF2B5EF4-FFF2-40B4-BE49-F238E27FC236}">
                <a16:creationId xmlns:a16="http://schemas.microsoft.com/office/drawing/2014/main" id="{3104631A-9128-0130-BCB9-26E569994580}"/>
              </a:ext>
            </a:extLst>
          </p:cNvPr>
          <p:cNvSpPr/>
          <p:nvPr/>
        </p:nvSpPr>
        <p:spPr>
          <a:xfrm>
            <a:off x="361256" y="1676489"/>
            <a:ext cx="6916695" cy="27025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CCCCCC"/>
          </a:solidFill>
          <a:ln w="0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3" name="ZoneTexte 25">
            <a:extLst>
              <a:ext uri="{FF2B5EF4-FFF2-40B4-BE49-F238E27FC236}">
                <a16:creationId xmlns:a16="http://schemas.microsoft.com/office/drawing/2014/main" id="{E7ECBC2E-7599-CA47-BDC1-DBD30E19D6CC}"/>
              </a:ext>
            </a:extLst>
          </p:cNvPr>
          <p:cNvSpPr txBox="1"/>
          <p:nvPr/>
        </p:nvSpPr>
        <p:spPr>
          <a:xfrm>
            <a:off x="2742940" y="1660624"/>
            <a:ext cx="2148651" cy="27778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Wingdings" pitchFamily="2"/>
                <a:cs typeface="Wingdings" pitchFamily="2"/>
              </a:rPr>
              <a:t>Se connecter à Édugéo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5E3DBC1-A015-6680-7A49-F4618E686EF8}"/>
              </a:ext>
            </a:extLst>
          </p:cNvPr>
          <p:cNvSpPr txBox="1"/>
          <p:nvPr/>
        </p:nvSpPr>
        <p:spPr>
          <a:xfrm>
            <a:off x="323840" y="1961984"/>
            <a:ext cx="69119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b="1" dirty="0">
                <a:latin typeface="Verdana" panose="020B0604030504040204" pitchFamily="34" charset="0"/>
              </a:rPr>
              <a:t>1)- </a:t>
            </a:r>
            <a:r>
              <a:rPr lang="fr-FR" sz="1100" dirty="0">
                <a:latin typeface="Verdana" panose="020B0604030504040204" pitchFamily="34" charset="0"/>
              </a:rPr>
              <a:t>Se connecter à 0ZE puis cliquer sur « Ressources pédagogiques » à droite.</a:t>
            </a:r>
          </a:p>
          <a:p>
            <a:pPr algn="just"/>
            <a:r>
              <a:rPr lang="fr-FR" sz="1100" b="1" dirty="0">
                <a:latin typeface="Verdana" panose="020B0604030504040204" pitchFamily="34" charset="0"/>
              </a:rPr>
              <a:t>2)- </a:t>
            </a:r>
            <a:r>
              <a:rPr lang="fr-FR" sz="1100" dirty="0">
                <a:latin typeface="Verdana" panose="020B0604030504040204" pitchFamily="34" charset="0"/>
              </a:rPr>
              <a:t>Dans « Ressources pédagogiques cliquer sur « Édugéo ».  </a:t>
            </a:r>
          </a:p>
          <a:p>
            <a:pPr algn="just"/>
            <a:r>
              <a:rPr lang="fr-FR" sz="1100" b="1" dirty="0">
                <a:latin typeface="Verdana" panose="020B0604030504040204" pitchFamily="34" charset="0"/>
              </a:rPr>
              <a:t>3)- </a:t>
            </a:r>
            <a:r>
              <a:rPr lang="fr-FR" sz="1100" dirty="0">
                <a:latin typeface="Verdana" panose="020B0604030504040204" pitchFamily="34" charset="0"/>
              </a:rPr>
              <a:t>Cliquer ensuite successivement sur : la flèche qui pointe vers le bas ; « Accéder aux outils cartographiques » ; « Module cartographique ».</a:t>
            </a:r>
          </a:p>
          <a:p>
            <a:pPr algn="just"/>
            <a:r>
              <a:rPr lang="fr-FR" sz="1100" b="1" dirty="0">
                <a:latin typeface="Verdana" panose="020B0604030504040204" pitchFamily="34" charset="0"/>
              </a:rPr>
              <a:t>4)- </a:t>
            </a:r>
            <a:r>
              <a:rPr lang="fr-FR" sz="1100" dirty="0">
                <a:latin typeface="Verdana" panose="020B0604030504040204" pitchFamily="34" charset="0"/>
              </a:rPr>
              <a:t>Dans « Rechercher une adresse », indiquer « Cantal » puis cliquer sur « Étape suivante » ; choisir « Cartes IGN » puis « Commencer ».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70F62BCA-BE39-DE17-2CF5-CEE4F3AFEF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28" y="3804221"/>
            <a:ext cx="381000" cy="305435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9A5218D-6D47-9E6A-F23E-0D1E2623AA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30" y="4969504"/>
            <a:ext cx="417195" cy="30543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B1BF6DC4-03C8-F601-4D0B-16F416E77A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258" y="4531351"/>
            <a:ext cx="693945" cy="255664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3363CFF3-5F68-05CB-4DE5-BCCCFC5021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730" y="5550938"/>
            <a:ext cx="379412" cy="30543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F841445E-D1B8-A8EE-A87E-09409650DF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1040" y="5978726"/>
            <a:ext cx="712791" cy="16510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A507593F-B8CB-1384-9879-4CB8F7F6F1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29" y="6362380"/>
            <a:ext cx="417195" cy="305435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1D5749A6-79AD-2755-2F6B-6D6F24D4AE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729" y="6875515"/>
            <a:ext cx="379412" cy="305435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FC6D4762-4DFB-BFCE-20B2-F0666F6FCE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416" y="8041398"/>
            <a:ext cx="379412" cy="305435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E032513C-D984-1FCF-4B98-E2D32335DCE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46" y="7453059"/>
            <a:ext cx="391795" cy="316230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E43FC7C4-8312-3628-9DD3-71F895BB12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6" y="8541858"/>
            <a:ext cx="391795" cy="316230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124E9F92-94F9-2BD3-03C6-A24438D466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4696" y="9078522"/>
            <a:ext cx="379412" cy="305435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B77153E4-E616-4358-29C9-5E994AF2E5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4522" y="9643332"/>
            <a:ext cx="803415" cy="2921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199D298-F04B-04F7-96B4-E58B04CD0A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5828" y="417302"/>
            <a:ext cx="698500" cy="355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6">
            <a:extLst>
              <a:ext uri="{FF2B5EF4-FFF2-40B4-BE49-F238E27FC236}">
                <a16:creationId xmlns:a16="http://schemas.microsoft.com/office/drawing/2014/main" id="{24145AD3-C070-4F3F-BDBF-D0B7EEFBD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272587"/>
              </p:ext>
            </p:extLst>
          </p:nvPr>
        </p:nvGraphicFramePr>
        <p:xfrm>
          <a:off x="323843" y="284478"/>
          <a:ext cx="6911995" cy="19659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3159">
                  <a:extLst>
                    <a:ext uri="{9D8B030D-6E8A-4147-A177-3AD203B41FA5}">
                      <a16:colId xmlns:a16="http://schemas.microsoft.com/office/drawing/2014/main" val="3879632371"/>
                    </a:ext>
                  </a:extLst>
                </a:gridCol>
                <a:gridCol w="6068836">
                  <a:extLst>
                    <a:ext uri="{9D8B030D-6E8A-4147-A177-3AD203B41FA5}">
                      <a16:colId xmlns:a16="http://schemas.microsoft.com/office/drawing/2014/main" val="3703429690"/>
                    </a:ext>
                  </a:extLst>
                </a:gridCol>
              </a:tblGrid>
              <a:tr h="370844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  <a:tabLst/>
                      </a:pP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utilisant l’outil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Dessiner un point »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tu vas placer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trois principales villes du Cantal : Mauriac, Aurillac et Saint-Flour.</a:t>
                      </a:r>
                    </a:p>
                    <a:p>
                      <a:pPr marL="171450" marR="0" lvl="0" indent="-171450" algn="just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  <a:tabLst/>
                      </a:pPr>
                      <a:r>
                        <a:rPr lang="fr-FR" sz="1200" b="0" kern="120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rPr>
                        <a:t>Place un point sur l’une des trois villes ; dans le menu qui apparaît à gauche, clique sur </a:t>
                      </a:r>
                      <a:r>
                        <a:rPr lang="fr-FR" sz="1200" b="1" i="0" kern="120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rPr>
                        <a:t>« Symbole » </a:t>
                      </a:r>
                      <a:r>
                        <a:rPr lang="fr-FR" sz="1200" b="0" kern="120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</a:rPr>
                        <a:t>et choisis parmi les symboles proposés un symbole pertinent pour représenter une ville.</a:t>
                      </a:r>
                      <a:endParaRPr lang="fr-FR" sz="1200" b="0" kern="1200" baseline="0" dirty="0">
                        <a:solidFill>
                          <a:srgbClr val="000000"/>
                        </a:solidFill>
                        <a:latin typeface="Comic Sans MS" pitchFamily="66"/>
                      </a:endParaRPr>
                    </a:p>
                    <a:p>
                      <a:pPr marL="171450" marR="0" lvl="0" indent="-171450" algn="just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  <a:tabLst/>
                      </a:pP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Clique ensuite sur les deux autres villes pour  y apposer le même symbole (pour passer d’une ville à l’autre clique sur la flèche du centre).</a:t>
                      </a:r>
                    </a:p>
                    <a:p>
                      <a:pPr marL="171450" marR="0" lvl="0" indent="-171450" algn="just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/>
                      </a:pP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Pour chaque ville, clique ensuite sur l’onglet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« Étiquette » </a:t>
                      </a:r>
                      <a:r>
                        <a:rPr lang="fr-FR" sz="1200" b="0" kern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dans le menu de gauche pour y indiquer le nom de chaque ville.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664265"/>
                  </a:ext>
                </a:extLst>
              </a:tr>
            </a:tbl>
          </a:graphicData>
        </a:graphic>
      </p:graphicFrame>
      <p:sp>
        <p:nvSpPr>
          <p:cNvPr id="8" name="Forme libre : forme 11">
            <a:extLst>
              <a:ext uri="{FF2B5EF4-FFF2-40B4-BE49-F238E27FC236}">
                <a16:creationId xmlns:a16="http://schemas.microsoft.com/office/drawing/2014/main" id="{1B833BF6-F4A1-4F35-B404-47C6E52129A1}"/>
              </a:ext>
            </a:extLst>
          </p:cNvPr>
          <p:cNvSpPr/>
          <p:nvPr/>
        </p:nvSpPr>
        <p:spPr>
          <a:xfrm>
            <a:off x="319143" y="2371267"/>
            <a:ext cx="6916695" cy="27025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CCCCCC"/>
          </a:solidFill>
          <a:ln w="0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ZoneTexte 13">
            <a:extLst>
              <a:ext uri="{FF2B5EF4-FFF2-40B4-BE49-F238E27FC236}">
                <a16:creationId xmlns:a16="http://schemas.microsoft.com/office/drawing/2014/main" id="{1B99CBB7-EBAA-4796-900E-B6E625C670E0}"/>
              </a:ext>
            </a:extLst>
          </p:cNvPr>
          <p:cNvSpPr txBox="1"/>
          <p:nvPr/>
        </p:nvSpPr>
        <p:spPr>
          <a:xfrm>
            <a:off x="1196922" y="2353711"/>
            <a:ext cx="4970577" cy="27778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Réalisation de la légende</a:t>
            </a:r>
          </a:p>
        </p:txBody>
      </p:sp>
      <p:graphicFrame>
        <p:nvGraphicFramePr>
          <p:cNvPr id="10" name="Tableau 21">
            <a:extLst>
              <a:ext uri="{FF2B5EF4-FFF2-40B4-BE49-F238E27FC236}">
                <a16:creationId xmlns:a16="http://schemas.microsoft.com/office/drawing/2014/main" id="{AA1B564F-4111-4F2B-A353-EE212647E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40673"/>
              </p:ext>
            </p:extLst>
          </p:nvPr>
        </p:nvGraphicFramePr>
        <p:xfrm>
          <a:off x="319143" y="2762346"/>
          <a:ext cx="6911995" cy="54102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3159">
                  <a:extLst>
                    <a:ext uri="{9D8B030D-6E8A-4147-A177-3AD203B41FA5}">
                      <a16:colId xmlns:a16="http://schemas.microsoft.com/office/drawing/2014/main" val="1860380765"/>
                    </a:ext>
                  </a:extLst>
                </a:gridCol>
                <a:gridCol w="6068836">
                  <a:extLst>
                    <a:ext uri="{9D8B030D-6E8A-4147-A177-3AD203B41FA5}">
                      <a16:colId xmlns:a16="http://schemas.microsoft.com/office/drawing/2014/main" val="3519676065"/>
                    </a:ext>
                  </a:extLst>
                </a:gridCol>
              </a:tblGrid>
              <a:tr h="978197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Cliquez sur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Symboliser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dans le menu de gauche puis ajoutez chacun de vos éléments de croquis en cliquant successivement sur chacun d’entre eux puis en cliquant sur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Ajouter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dans le sous-menu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Bibliothèque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en leur donnant les noms suivants :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Faibles densités de population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(pour le polygone vert) ;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Montagnes, enclavement »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(pour le polygone marron) ;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Tourisme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(pour la flèche rose) ;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Nouvelles population attirées par la qualité de vie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(flèche orange) ;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Autoroute, désenclavement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(trait rouge) et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Pôles urbains en croissance »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(symbole choisi pour les villes).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omic Sans MS" pitchFamily="66"/>
                      </a:endParaRP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801309"/>
                  </a:ext>
                </a:extLst>
              </a:tr>
              <a:tr h="1867479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Cliquez ensuite sur </a:t>
                      </a:r>
                      <a:r>
                        <a:rPr lang="fr-FR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Affichage »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toujours dans le menu de gauche.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Inscrivez </a:t>
                      </a:r>
                      <a:r>
                        <a:rPr lang="fr-FR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Le Cantal : contraintes et atouts d’un territoire faiblement peuplé » 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dans l’encadré </a:t>
                      </a:r>
                      <a:r>
                        <a:rPr lang="fr-FR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Titre de la légende » 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 donner un nom à votre croquis.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Cochez la case </a:t>
                      </a:r>
                      <a:r>
                        <a:rPr lang="fr-FR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Affichez la légende »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pour voir se construire cette dernière sous vos yeux.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Cliquez enfin sur </a:t>
                      </a:r>
                      <a:r>
                        <a:rPr lang="fr-FR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Gérer le contenu de la légende »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: faire passer les différents éléments de légende sur la droite en utilisant les flèches qui se trouvent au centre puis cliquez sur </a:t>
                      </a:r>
                      <a:r>
                        <a:rPr lang="fr-FR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Ok »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Organise ta légende en créant deux sous-titres (clique-sur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Ajouter un sous-titre » </a:t>
                      </a:r>
                      <a:r>
                        <a:rPr lang="fr-FR" sz="120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sur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3 trait</a:t>
                      </a:r>
                      <a:r>
                        <a:rPr lang="fr-FR" sz="120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pour déplacer les éléments de légende) 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Les difficultés » </a:t>
                      </a:r>
                      <a:r>
                        <a:rPr lang="fr-FR" sz="120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Montagnes + Faibles densités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Vers une nouvelle attractivité » </a:t>
                      </a:r>
                      <a:r>
                        <a:rPr lang="fr-FR" sz="120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le reste des éléments de la légende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Clique-sur </a:t>
                      </a:r>
                      <a:r>
                        <a:rPr lang="fr-FR" sz="1200" b="1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OK » </a:t>
                      </a:r>
                      <a:r>
                        <a:rPr lang="fr-FR" sz="120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quand tu as terminé.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41513"/>
                  </a:ext>
                </a:extLst>
              </a:tr>
              <a:tr h="508168">
                <a:tc>
                  <a:txBody>
                    <a:bodyPr/>
                    <a:lstStyle/>
                    <a:p>
                      <a:pPr lvl="0"/>
                      <a:endParaRPr lang="fr-FR" dirty="0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Comic Sans MS" pitchFamily="66"/>
                        </a:rPr>
                        <a:t> 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Positionnez votre croquis le plus proche possible de la légende puis supprimez les différentes couches en cliquant sur l’œil à côté de celle-ci dans le menu de droite sauf pour la couche </a:t>
                      </a:r>
                      <a:r>
                        <a:rPr lang="fr-FR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Dessin ».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999463"/>
                  </a:ext>
                </a:extLst>
              </a:tr>
            </a:tbl>
          </a:graphicData>
        </a:graphic>
      </p:graphicFrame>
      <p:pic>
        <p:nvPicPr>
          <p:cNvPr id="17" name="Image 16">
            <a:extLst>
              <a:ext uri="{FF2B5EF4-FFF2-40B4-BE49-F238E27FC236}">
                <a16:creationId xmlns:a16="http://schemas.microsoft.com/office/drawing/2014/main" id="{CC150C41-27BB-54C9-C225-E999DD320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44" y="345086"/>
            <a:ext cx="342900" cy="3302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A8AD3EA9-E0FE-A55C-5185-3E3512E9F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94" y="1112233"/>
            <a:ext cx="738599" cy="33020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6271DDA-FFF4-4A50-4274-546B7AD3DE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136" y="1879381"/>
            <a:ext cx="559229" cy="272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1B3A9397-8A29-D6E5-59C7-151FDA00FB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5" y="2949816"/>
            <a:ext cx="427990" cy="34544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78FD381E-118B-73DD-6C4B-536ECBE9ABB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4" y="4592647"/>
            <a:ext cx="471170" cy="3810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6C11444B-9BCC-444D-58E0-AD58FFB5BA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494" y="6549948"/>
            <a:ext cx="738599" cy="17652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8DA33056-1A31-56A5-603C-3BF6F93800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7344" y="6847306"/>
            <a:ext cx="279174" cy="23687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F5509F3-9D3C-4298-4017-45B648BDDD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2070" y="6098880"/>
            <a:ext cx="738599" cy="118927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9BE31275-4D25-BDBC-9902-8621F62557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9494" y="5411991"/>
            <a:ext cx="738599" cy="206632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73E2C406-82FA-9532-02F3-BF014995E40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70" y="7657802"/>
            <a:ext cx="294640" cy="240665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39318EEB-57EF-5485-432A-17A4875D8A1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9143" y="8259989"/>
            <a:ext cx="6977268" cy="20356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957</Words>
  <Application>Microsoft Macintosh PowerPoint</Application>
  <PresentationFormat>Personnalisé</PresentationFormat>
  <Paragraphs>40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Comic Sans MS</vt:lpstr>
      <vt:lpstr>Liberation Sans</vt:lpstr>
      <vt:lpstr>Liberation Serif</vt:lpstr>
      <vt:lpstr>Verdana</vt:lpstr>
      <vt:lpstr>Wingdings</vt:lpstr>
      <vt:lpstr>Standard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pingal</dc:creator>
  <cp:lastModifiedBy>olivier pingal</cp:lastModifiedBy>
  <cp:revision>19</cp:revision>
  <cp:lastPrinted>2024-02-16T11:47:47Z</cp:lastPrinted>
  <dcterms:created xsi:type="dcterms:W3CDTF">2020-10-06T10:28:12Z</dcterms:created>
  <dcterms:modified xsi:type="dcterms:W3CDTF">2024-04-09T12:55:43Z</dcterms:modified>
</cp:coreProperties>
</file>