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4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4BA9784-69EE-44E9-9FB3-FEEE49356C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t" anchorCtr="0" compatLnSpc="0">
            <a:noAutofit/>
          </a:bodyPr>
          <a:lstStyle/>
          <a:p>
            <a:pPr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942009-E0D4-4E09-8E0D-59E30FD7B64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651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t" anchorCtr="0" compatLnSpc="0">
            <a:noAutofit/>
          </a:bodyPr>
          <a:lstStyle/>
          <a:p>
            <a:pPr algn="r"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D05963-F82C-48C9-9C0D-E7B051D2EBD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b" anchorCtr="0" compatLnSpc="0">
            <a:noAutofit/>
          </a:bodyPr>
          <a:lstStyle/>
          <a:p>
            <a:pPr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D5A22D-053E-4847-83C5-FF27B71E254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b" anchorCtr="0" compatLnSpc="0">
            <a:noAutofit/>
          </a:bodyPr>
          <a:lstStyle/>
          <a:p>
            <a:pPr algn="r"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3259DF-1ADA-46C9-AA68-44E1D5A31150}" type="slidenum">
              <a:pPr algn="r" defTabSz="837956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‹N°›</a:t>
            </a:fld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54043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3CA4C8C-ABBF-4788-A9B4-793E4BE923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54063"/>
            <a:ext cx="2633662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A144ABC-45B8-42A8-8914-50BADD8BA1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95" y="4715824"/>
            <a:ext cx="5438050" cy="44674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05F89BCC-D20B-4E82-8B53-7F2CABB0F76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C8E5FA-788F-4F5F-9ECE-3CB40CC0C80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7651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7C2192-C201-4FC2-BB11-3AB4B071441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B56AB1-79BB-4137-8DD3-8AEADC15008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FADA8D7-E3BC-4CED-8A36-C98AABEAEC2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61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F4295D0-3851-4E12-AE02-70BBF0530A0C}"/>
              </a:ext>
            </a:extLst>
          </p:cNvPr>
          <p:cNvSpPr txBox="1"/>
          <p:nvPr/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37956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DAA5EB-6F1D-4F55-8A80-689EE79199B9}" type="slidenum">
              <a:pPr algn="r" defTabSz="837956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fr-FR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A37E2A86-AB63-4BAF-81D0-D52AE03C49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82800" y="754063"/>
            <a:ext cx="2632075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9D54588A-D562-4134-8366-03AC75E326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795" y="4715824"/>
            <a:ext cx="5438050" cy="307777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C5F74-88F1-41DC-982E-3DFA8CD96CC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44566" y="1749420"/>
            <a:ext cx="5670551" cy="372268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19F934-5EA4-4737-A962-32662C80EFC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44566" y="5614992"/>
            <a:ext cx="5670551" cy="2582859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ADB34-FAEC-4D8C-93FA-6E42371C1A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16B5A-5B18-49B1-8BCB-EC06699E33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39B4C8-6C25-46AC-9133-62B78FFA3D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4F4B0-D8F3-4599-833A-A50CBA00F03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0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1A362-99C9-43DA-A777-9F9A57134D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01625E-225E-4EBB-A1AB-034F2267FE8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495BD-5541-44D3-9D7E-B87A867D79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33C022-2E8C-4C0E-8B05-8223EADA0A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14ABC3-BDFA-4A6E-B122-E23C3EF698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79CDAD-E82A-406C-BCA8-60BDFB5FD42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9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F60E28-C2E8-47F4-A4F2-66F4A89BFA0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5319714" y="757242"/>
            <a:ext cx="1538285" cy="771842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B66425-5F72-48D1-A573-3E941696C6C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01673" y="757242"/>
            <a:ext cx="4465636" cy="771842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6E0200-0EFE-4EA2-B15B-80210B6DF3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07ECE-DD55-48F5-87AC-7487E9E059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A8897A-8CB5-45D8-88BD-B7DEC056BB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83572-B7C2-496C-BFAF-9CE2F0D8F6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0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9AF2A-BDCA-4B1F-94EF-C26AC378B4E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71836-E539-417D-B809-82271F47B8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629E91-738C-48D7-AC0B-F70B3A0955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8D1555-C456-40EF-8241-4FC449596E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D386BB-0F16-41D9-A687-5E22CB6B4E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F45C20-C677-4881-B175-479FBBA4BA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8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DB746-0594-41A7-B211-A67816387F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5941" y="2665411"/>
            <a:ext cx="6519864" cy="444817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2C4329-C6E8-4975-BB79-DB9416EF5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5941" y="7154859"/>
            <a:ext cx="6519864" cy="23383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503344-4A41-40DF-A807-6FF31F6A34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9A47B-B26F-47AC-9E33-4F1C5601AC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834FB-29BF-458C-9107-8B55D6A12C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E332BA-1769-4171-9838-D9EAEB1CEDB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22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57B21-01CD-4F7D-9148-F4745B0AFB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7C24C5-9029-442F-A6E8-50A36DCC70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01673" y="2692395"/>
            <a:ext cx="3001966" cy="57832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746B43-9887-43BB-838C-152E007E523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56033" y="2692395"/>
            <a:ext cx="3001966" cy="57832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F4CCC8-516B-4531-BE51-2107F59550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F868C6-1B28-4BEC-87B6-543E1933FC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96BA80-37AA-4B13-BC1F-933BF810B1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679CC4-F3FE-45E7-9AE3-185C5E0146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573A3-9427-45A6-88F4-283D1AB3F8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569908"/>
            <a:ext cx="6519864" cy="20653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F879AA-1128-41FC-8A15-2DF46E3463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20695" y="2620963"/>
            <a:ext cx="3198808" cy="1284283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D72430-1375-4B12-B0B2-1704C9022BC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20695" y="3905246"/>
            <a:ext cx="3198808" cy="57451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B1A48F-F0C2-452C-A4ED-6DCAFCCDED6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827458" y="2620963"/>
            <a:ext cx="3213101" cy="1284283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612654-2DC4-4712-A754-FA9471F5AF4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827458" y="3905246"/>
            <a:ext cx="3213101" cy="57451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E75A77-7346-409B-908B-82C8209A9C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DCAB59-3EB6-474A-8FE3-437255BAAB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E82883-2942-4434-8308-882E214A3C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8011B-C1B8-4B59-8163-2E463C889A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BC72F-2675-475A-8655-0D5F68756B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3884FE-0A75-45E9-A0F7-677F8D7489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9AA617-BD09-4E27-B14E-A1BD5E64D8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6F476E-97A1-40C1-A08E-45FC0B2B06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CB140-69B5-4403-87D8-6CD9244E4A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90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C23C6C-6939-4E63-8A52-5235D46E2B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67114B-565F-464C-8F0F-374B506190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57B91A-B2FC-4F71-8D10-3CB0B66D8A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C0C85-25AE-4A9D-9D21-9B53B16698B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5495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A9D78-5987-4C3D-B18F-92D0611843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712783"/>
            <a:ext cx="2438403" cy="249555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7BF472-DB15-46CC-A7A4-61E609B4D4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13101" y="1539877"/>
            <a:ext cx="3827458" cy="75977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FBC3A9-84A2-4706-AA40-BFF7AC9AA7B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20695" y="3208336"/>
            <a:ext cx="2438403" cy="594200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784981-CD09-4AB2-ABE3-1ECC0A5860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EA536C-62A5-46B3-ADF4-FF9DA80E3D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9FE458-4B41-45B2-9069-7CB7DD1855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89F4C-95E4-4149-93BF-B886DA6FD9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42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85AE5-D076-4D9D-9A70-FCCCE1EF53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712783"/>
            <a:ext cx="2438403" cy="249555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C0BC60-491D-4EB4-8297-9D166BB9CA7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213101" y="1539877"/>
            <a:ext cx="3827458" cy="7597777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86585A-73D2-405F-BC3A-64ABA1B29B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20695" y="3208336"/>
            <a:ext cx="2438403" cy="594200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3CA53-60FF-4010-A1D5-08E30B49B0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3A7951-C6C6-4A38-AFF5-C729DD9AA7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3B6C75-5B62-430E-B700-7769291447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15A8A7-1358-4B31-81EC-8A36FB6EBF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7B1259-5255-4A45-ACD1-E8AA9A056F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1637" y="757799"/>
            <a:ext cx="6155640" cy="166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AA646-8ED3-4A6F-AB44-EFF3004A94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637" y="2692798"/>
            <a:ext cx="6155640" cy="5783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227085-80F4-447A-9033-03B9C17A7B6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01637" y="9443877"/>
            <a:ext cx="1593360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E1E8DA-0ED7-4D8E-921D-5855F686624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698915" y="9443877"/>
            <a:ext cx="2167923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B2911D-6A41-4A58-98D7-9186D786638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263917" y="9443877"/>
            <a:ext cx="1593360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DC0AFBE-7F04-4E55-8B8A-EAD5A1318AB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774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2490"/>
        </a:spcBef>
        <a:spcAft>
          <a:spcPts val="0"/>
        </a:spcAft>
        <a:buNone/>
        <a:tabLst/>
        <a:defRPr lang="fr-FR" sz="562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://www.edutheque.fr/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81D9AE3-A3C7-4863-9509-477A63275B1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92762" y="424437"/>
            <a:ext cx="975244" cy="94356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840CE34-BF11-42B2-A54D-B24FA567B79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0044" y="1367997"/>
            <a:ext cx="957962" cy="2563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C6E559E7-CE34-428C-8DE6-6B9025814204}"/>
              </a:ext>
            </a:extLst>
          </p:cNvPr>
          <p:cNvSpPr/>
          <p:nvPr/>
        </p:nvSpPr>
        <p:spPr>
          <a:xfrm>
            <a:off x="1475997" y="400324"/>
            <a:ext cx="5795997" cy="11836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8AE240-C4CF-4EF4-9C89-685153A7DD3E}"/>
              </a:ext>
            </a:extLst>
          </p:cNvPr>
          <p:cNvSpPr txBox="1"/>
          <p:nvPr/>
        </p:nvSpPr>
        <p:spPr>
          <a:xfrm>
            <a:off x="1475997" y="431999"/>
            <a:ext cx="5795997" cy="11221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Le Cantal, un espace faiblement peuplé : contraintes et atouts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Croquis de synthèse avec Édugéo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1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Compétences évaluées</a:t>
            </a:r>
            <a:r>
              <a:rPr lang="fr-FR" sz="800" b="0" i="1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 : connaître différents systèmes d’information, les utiliser ; réaliser des productions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1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 graphiques et cartographiques.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47363E-44AD-4AAF-A530-6197163F21CB}"/>
              </a:ext>
            </a:extLst>
          </p:cNvPr>
          <p:cNvSpPr txBox="1"/>
          <p:nvPr/>
        </p:nvSpPr>
        <p:spPr>
          <a:xfrm>
            <a:off x="355299" y="1759546"/>
            <a:ext cx="6916695" cy="1806727"/>
          </a:xfrm>
          <a:prstGeom prst="rect">
            <a:avLst/>
          </a:prstGeom>
          <a:noFill/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1)-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Se rendre sur le site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  <a:hlinkClick r:id="rId5"/>
              </a:rPr>
              <a:t>http://www.edutheque.fr/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2)-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Clique sur le bouton « Connexion », puis indique l'identifiant « </a:t>
            </a: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omic Sans MS" pitchFamily="66"/>
                <a:ea typeface="Microsoft YaHei" pitchFamily="2"/>
                <a:cs typeface="Lucida Sans" pitchFamily="2"/>
              </a:rPr>
              <a:t>XXXXXX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 », puis le mot de passe «</a:t>
            </a: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omic Sans MS" pitchFamily="66"/>
                <a:ea typeface="Microsoft YaHei" pitchFamily="2"/>
                <a:cs typeface="Lucida Sans" pitchFamily="2"/>
              </a:rPr>
              <a:t>XXXXXX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 » </a:t>
            </a:r>
            <a:r>
              <a:rPr lang="fr-FR" sz="1200" b="1" i="0" u="none" strike="noStrike" kern="1200" cap="none" spc="0" baseline="0" dirty="0">
                <a:solidFill>
                  <a:srgbClr val="FF4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omic Sans MS" pitchFamily="66"/>
                <a:ea typeface="Microsoft YaHei" pitchFamily="2"/>
                <a:cs typeface="Lucida Sans" pitchFamily="2"/>
              </a:rPr>
              <a:t>[Voir comment créer un compte classe]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3)-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Sur la page qui s'affiche, choisir « IGN - Édugéo ».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4)-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 Clique sur « Accéder à l'offre ».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5)-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À gauche, clique sur l’onglet « Mode avancé ».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6)-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Clique à gauche sur « Cartothèque » ; « Plus de fonds » ; « Fonds Édugéo » ; « Réseaux bâtiments et données administratives » ; « Valider »</a:t>
            </a: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EF3CB6C7-F749-4CD5-A6AC-397186C38735}"/>
              </a:ext>
            </a:extLst>
          </p:cNvPr>
          <p:cNvSpPr/>
          <p:nvPr/>
        </p:nvSpPr>
        <p:spPr>
          <a:xfrm>
            <a:off x="355299" y="3757628"/>
            <a:ext cx="6916695" cy="50399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AB815A7-C9D3-4C8E-84E5-6FDC874037EB}"/>
              </a:ext>
            </a:extLst>
          </p:cNvPr>
          <p:cNvSpPr txBox="1"/>
          <p:nvPr/>
        </p:nvSpPr>
        <p:spPr>
          <a:xfrm>
            <a:off x="615877" y="3722524"/>
            <a:ext cx="6390838" cy="51983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171450" marR="0" lvl="0" indent="-17145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Avec les différents outils disponibles tu vas </a:t>
            </a: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maintenant pouvoir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réaliser un croquis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de synthèse présentant </a:t>
            </a: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les contraintes et les atouts du département du Cantal.</a:t>
            </a:r>
          </a:p>
        </p:txBody>
      </p:sp>
      <p:sp>
        <p:nvSpPr>
          <p:cNvPr id="9" name="Forme libre : forme 11">
            <a:extLst>
              <a:ext uri="{FF2B5EF4-FFF2-40B4-BE49-F238E27FC236}">
                <a16:creationId xmlns:a16="http://schemas.microsoft.com/office/drawing/2014/main" id="{F9176786-79F1-4B0C-83F8-36FF33ACEA5F}"/>
              </a:ext>
            </a:extLst>
          </p:cNvPr>
          <p:cNvSpPr/>
          <p:nvPr/>
        </p:nvSpPr>
        <p:spPr>
          <a:xfrm>
            <a:off x="355299" y="4477569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ZoneTexte 13">
            <a:extLst>
              <a:ext uri="{FF2B5EF4-FFF2-40B4-BE49-F238E27FC236}">
                <a16:creationId xmlns:a16="http://schemas.microsoft.com/office/drawing/2014/main" id="{08C891F9-E556-4BBB-A14A-3EF8822CF25D}"/>
              </a:ext>
            </a:extLst>
          </p:cNvPr>
          <p:cNvSpPr txBox="1"/>
          <p:nvPr/>
        </p:nvSpPr>
        <p:spPr>
          <a:xfrm>
            <a:off x="2926902" y="4461714"/>
            <a:ext cx="1768797" cy="30536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RAPPELS GÉNÉRAUX</a:t>
            </a:r>
          </a:p>
        </p:txBody>
      </p:sp>
      <p:pic>
        <p:nvPicPr>
          <p:cNvPr id="11" name="Image 17">
            <a:extLst>
              <a:ext uri="{FF2B5EF4-FFF2-40B4-BE49-F238E27FC236}">
                <a16:creationId xmlns:a16="http://schemas.microsoft.com/office/drawing/2014/main" id="{512EF262-83CC-4FBA-8CA7-B52C09FEBB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814" y="4896401"/>
            <a:ext cx="360328" cy="36033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Image 19">
            <a:extLst>
              <a:ext uri="{FF2B5EF4-FFF2-40B4-BE49-F238E27FC236}">
                <a16:creationId xmlns:a16="http://schemas.microsoft.com/office/drawing/2014/main" id="{8A23F7E1-5F88-48E6-A2B2-B562FEB487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993" y="5345902"/>
            <a:ext cx="273250" cy="2792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Image 21">
            <a:extLst>
              <a:ext uri="{FF2B5EF4-FFF2-40B4-BE49-F238E27FC236}">
                <a16:creationId xmlns:a16="http://schemas.microsoft.com/office/drawing/2014/main" id="{5088A8DF-B358-4B5E-B914-722E8F646C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641" y="5753587"/>
            <a:ext cx="202685" cy="3204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Forme libre : forme 23">
            <a:extLst>
              <a:ext uri="{FF2B5EF4-FFF2-40B4-BE49-F238E27FC236}">
                <a16:creationId xmlns:a16="http://schemas.microsoft.com/office/drawing/2014/main" id="{3D648608-5EA0-461E-9C73-64946D655E14}"/>
              </a:ext>
            </a:extLst>
          </p:cNvPr>
          <p:cNvSpPr/>
          <p:nvPr/>
        </p:nvSpPr>
        <p:spPr>
          <a:xfrm>
            <a:off x="355299" y="6249448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ZoneTexte 25">
            <a:extLst>
              <a:ext uri="{FF2B5EF4-FFF2-40B4-BE49-F238E27FC236}">
                <a16:creationId xmlns:a16="http://schemas.microsoft.com/office/drawing/2014/main" id="{B6BB814B-BFD2-4C25-82E7-B9E0C2937D58}"/>
              </a:ext>
            </a:extLst>
          </p:cNvPr>
          <p:cNvSpPr txBox="1"/>
          <p:nvPr/>
        </p:nvSpPr>
        <p:spPr>
          <a:xfrm>
            <a:off x="2596530" y="6233583"/>
            <a:ext cx="2429551" cy="30536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RÉALISATION DU CROQUIS</a:t>
            </a:r>
          </a:p>
        </p:txBody>
      </p:sp>
      <p:pic>
        <p:nvPicPr>
          <p:cNvPr id="16" name="Image 29">
            <a:extLst>
              <a:ext uri="{FF2B5EF4-FFF2-40B4-BE49-F238E27FC236}">
                <a16:creationId xmlns:a16="http://schemas.microsoft.com/office/drawing/2014/main" id="{765F9760-4BEB-4D9D-8D9C-981F8BDBE1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215" y="7287996"/>
            <a:ext cx="417633" cy="37259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Image 19">
            <a:extLst>
              <a:ext uri="{FF2B5EF4-FFF2-40B4-BE49-F238E27FC236}">
                <a16:creationId xmlns:a16="http://schemas.microsoft.com/office/drawing/2014/main" id="{AE3CC2DA-A0AC-4AD3-9BB3-FDDAA03DBF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196" y="8064614"/>
            <a:ext cx="574965" cy="4106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Image 29">
            <a:extLst>
              <a:ext uri="{FF2B5EF4-FFF2-40B4-BE49-F238E27FC236}">
                <a16:creationId xmlns:a16="http://schemas.microsoft.com/office/drawing/2014/main" id="{17FA1BB4-918B-4BD0-A363-74AC0740E7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801" y="8851392"/>
            <a:ext cx="417633" cy="37259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Image 23">
            <a:extLst>
              <a:ext uri="{FF2B5EF4-FFF2-40B4-BE49-F238E27FC236}">
                <a16:creationId xmlns:a16="http://schemas.microsoft.com/office/drawing/2014/main" id="{9B9CD422-E323-4AC0-8599-ABFED1BE08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402" y="9784208"/>
            <a:ext cx="407173" cy="360346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0" name="Tableau 16">
            <a:extLst>
              <a:ext uri="{FF2B5EF4-FFF2-40B4-BE49-F238E27FC236}">
                <a16:creationId xmlns:a16="http://schemas.microsoft.com/office/drawing/2014/main" id="{4519AD99-7C28-4FB1-BFE8-0CC3CB69A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48292"/>
              </p:ext>
            </p:extLst>
          </p:nvPr>
        </p:nvGraphicFramePr>
        <p:xfrm>
          <a:off x="355299" y="6597121"/>
          <a:ext cx="6911994" cy="39465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76735">
                  <a:extLst>
                    <a:ext uri="{9D8B030D-6E8A-4147-A177-3AD203B41FA5}">
                      <a16:colId xmlns:a16="http://schemas.microsoft.com/office/drawing/2014/main" val="2380476980"/>
                    </a:ext>
                  </a:extLst>
                </a:gridCol>
                <a:gridCol w="6035259">
                  <a:extLst>
                    <a:ext uri="{9D8B030D-6E8A-4147-A177-3AD203B41FA5}">
                      <a16:colId xmlns:a16="http://schemas.microsoft.com/office/drawing/2014/main" val="3690449187"/>
                    </a:ext>
                  </a:extLst>
                </a:gridCol>
              </a:tblGrid>
              <a:tr h="1844289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 Indique « Cantal 00015 » à gauche dans l’onglet « Localiser ». Centre-toi sur le département du Cantal (limites en orange) en dézoomant jusqu’à le voir apparaître entièrement avec notamment les noms des trois villes principales : Mauriac, Saint-Flour et Aurillac.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Choisis l'outil « Dessiner une surface » dans la barre d’outils au centre et délimite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les limites administratives du Cantal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indiquées en orange sur la carte (double-clic pour terminer ta forme).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Clique sur ta forme pour changer la couleur de son contour et la couleur de fond dans le menu « Dessin » à gauche :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le vert.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Clique ensuite à côté de ta forme avec la main afin de pouvoir régler sa transparence avec la réglette « opacité » [place la réglette au milieu].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435363"/>
                  </a:ext>
                </a:extLst>
              </a:tr>
              <a:tr h="96605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Utilise le même outil « Dessiner une surface » pour délimiter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 Parc des volcans d’Auvergne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qui est délimité en vert sur la carte (au Nord arrête ton tracé aux limites administratives du département).</a:t>
                      </a:r>
                    </a:p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Clique sur ta forme pour changer la couleur de son contour et la couleur de fond dans le menu « Dessin » à gauche :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le marron.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200031"/>
                  </a:ext>
                </a:extLst>
              </a:tr>
              <a:tr h="837590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l'outil « Dessiner une ligne » dans la barre d’outils au centre et repasse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 tracé de l’autoroute A75 -E11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qui passe à l’Est du département (double-clic pour terminer ton tracé).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Dans le menu dessin à gauche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le rouge et épaissis un peu le trait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.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756374"/>
                  </a:ext>
                </a:extLst>
              </a:tr>
            </a:tbl>
          </a:graphicData>
        </a:graphic>
      </p:graphicFrame>
      <p:graphicFrame>
        <p:nvGraphicFramePr>
          <p:cNvPr id="21" name="Tableau 16">
            <a:extLst>
              <a:ext uri="{FF2B5EF4-FFF2-40B4-BE49-F238E27FC236}">
                <a16:creationId xmlns:a16="http://schemas.microsoft.com/office/drawing/2014/main" id="{6EAA9A68-5AA4-4021-924B-4AE021626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55652"/>
              </p:ext>
            </p:extLst>
          </p:nvPr>
        </p:nvGraphicFramePr>
        <p:xfrm>
          <a:off x="359999" y="4857905"/>
          <a:ext cx="6911995" cy="12852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1552322106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1699427512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Avec l’outil « Sélectionner » tu peux déplacer le fond de carte à tout moment et sélectionner ou désélectionner un objet.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8799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Tu peux</a:t>
                      </a:r>
                      <a:r>
                        <a:rPr lang="fr-FR" sz="1200" b="0" i="0" u="none" strike="noStrike" baseline="0" dirty="0">
                          <a:latin typeface="Comic Sans MS" pitchFamily="66"/>
                        </a:rPr>
                        <a:t> supprimer n’importe quel élément en cliquant sur la poubelle.</a:t>
                      </a:r>
                      <a:r>
                        <a:rPr lang="fr-FR" b="0" i="0" u="none" strike="noStrike" baseline="0" dirty="0"/>
                        <a:t>	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7068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À tout moment tu peux zoomer ou dézoomer afin de changer l’échelle de la carte et le niveau de détail avec le +/- ou la molette centrale de la souris.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1893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6">
            <a:extLst>
              <a:ext uri="{FF2B5EF4-FFF2-40B4-BE49-F238E27FC236}">
                <a16:creationId xmlns:a16="http://schemas.microsoft.com/office/drawing/2014/main" id="{24145AD3-C070-4F3F-BDBF-D0B7EEFB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584391"/>
              </p:ext>
            </p:extLst>
          </p:nvPr>
        </p:nvGraphicFramePr>
        <p:xfrm>
          <a:off x="323843" y="284478"/>
          <a:ext cx="6911995" cy="4023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3879632371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3703429690"/>
                    </a:ext>
                  </a:extLst>
                </a:gridCol>
              </a:tblGrid>
              <a:tr h="57658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Utilise le même outil « Dessiner une ligne » pour :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Dessine une flèche (un clic pour le point de départ et double clic pour le point d’arrivée) venant du Nord et pointant sur le Parc des volcans d’Auvergne pour représenter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 tourisme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; dans le menu dessin à gauche choisis la couleur rose et dans le même menu utilise «Terminaison » pour transformer ta ligne en flèche ;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Dessine une flèche venant de l’Ouest et pointant sur Aurillac pour représenter </a:t>
                      </a:r>
                      <a:r>
                        <a:rPr lang="fr-FR" sz="12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les nouvelles populations attirées par la qualité de vie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; dans le menu dessin à gauche choisis la couleur orange et dans le même menu utilise «Terminaison » pour transformer ta ligne en flèche.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38471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En utilisant l’outil « Dessiner un point » tu vas placer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les trois principales villes du Cantal et leurs populations : Mauriac, Aurillac et Saint-Flour.</a:t>
                      </a:r>
                      <a:b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Place un point sur l’une des trois villes ; dans le menu qui apparaît à gauche, clique sur la flèche à côté du point et choisis parmi les symboles proposés un symbole pertinent pour une  des trois villes. </a:t>
                      </a:r>
                      <a:b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Clique ensuite sur les deux autres villes pour  y apposer le même symbole</a:t>
                      </a:r>
                      <a:b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Pour chaque ville : clique ensuite sur l’onglet « texte » dans le menu de gauche ; dans la zone « Ajouter une étiquette » indique le nom de la ville et entre parenthèses sa population [par exemple pour Aurillac (26 600 hab.)].</a:t>
                      </a:r>
                    </a:p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b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1" u="sng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NB :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pour connaître la population d’une ville, zoome sur elle jusqu’à voir apparaître un chiffre en-dessous : c’est la population en milliers d’habitants.	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664265"/>
                  </a:ext>
                </a:extLst>
              </a:tr>
            </a:tbl>
          </a:graphicData>
        </a:graphic>
      </p:graphicFrame>
      <p:pic>
        <p:nvPicPr>
          <p:cNvPr id="3" name="Image 4">
            <a:extLst>
              <a:ext uri="{FF2B5EF4-FFF2-40B4-BE49-F238E27FC236}">
                <a16:creationId xmlns:a16="http://schemas.microsoft.com/office/drawing/2014/main" id="{9247C590-A1CE-4220-B55C-4652DCA67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82" y="624964"/>
            <a:ext cx="407173" cy="3603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Image 10">
            <a:extLst>
              <a:ext uri="{FF2B5EF4-FFF2-40B4-BE49-F238E27FC236}">
                <a16:creationId xmlns:a16="http://schemas.microsoft.com/office/drawing/2014/main" id="{523514CA-E974-4651-86D3-F1F99FCD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34" y="1404417"/>
            <a:ext cx="617850" cy="2391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 12">
            <a:extLst>
              <a:ext uri="{FF2B5EF4-FFF2-40B4-BE49-F238E27FC236}">
                <a16:creationId xmlns:a16="http://schemas.microsoft.com/office/drawing/2014/main" id="{520CCFFD-BC60-45E1-AB84-FAC53C44B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81" y="2188159"/>
            <a:ext cx="360365" cy="46332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14">
            <a:extLst>
              <a:ext uri="{FF2B5EF4-FFF2-40B4-BE49-F238E27FC236}">
                <a16:creationId xmlns:a16="http://schemas.microsoft.com/office/drawing/2014/main" id="{72DA0827-6321-4E3A-A508-F17532C5DF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626" y="2864870"/>
            <a:ext cx="628567" cy="533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 16">
            <a:extLst>
              <a:ext uri="{FF2B5EF4-FFF2-40B4-BE49-F238E27FC236}">
                <a16:creationId xmlns:a16="http://schemas.microsoft.com/office/drawing/2014/main" id="{A19C7071-1DA3-485D-8BCC-7E4DBA7DD1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612" y="3704316"/>
            <a:ext cx="520586" cy="1803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Forme libre : forme 11">
            <a:extLst>
              <a:ext uri="{FF2B5EF4-FFF2-40B4-BE49-F238E27FC236}">
                <a16:creationId xmlns:a16="http://schemas.microsoft.com/office/drawing/2014/main" id="{1B833BF6-F4A1-4F35-B404-47C6E52129A1}"/>
              </a:ext>
            </a:extLst>
          </p:cNvPr>
          <p:cNvSpPr/>
          <p:nvPr/>
        </p:nvSpPr>
        <p:spPr>
          <a:xfrm>
            <a:off x="323843" y="4368975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ZoneTexte 13">
            <a:extLst>
              <a:ext uri="{FF2B5EF4-FFF2-40B4-BE49-F238E27FC236}">
                <a16:creationId xmlns:a16="http://schemas.microsoft.com/office/drawing/2014/main" id="{1B99CBB7-EBAA-4796-900E-B6E625C670E0}"/>
              </a:ext>
            </a:extLst>
          </p:cNvPr>
          <p:cNvSpPr txBox="1"/>
          <p:nvPr/>
        </p:nvSpPr>
        <p:spPr>
          <a:xfrm>
            <a:off x="1201622" y="4351419"/>
            <a:ext cx="4970577" cy="3053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RÉALISATION DE LA LÉGENDE</a:t>
            </a:r>
          </a:p>
        </p:txBody>
      </p:sp>
      <p:graphicFrame>
        <p:nvGraphicFramePr>
          <p:cNvPr id="10" name="Tableau 21">
            <a:extLst>
              <a:ext uri="{FF2B5EF4-FFF2-40B4-BE49-F238E27FC236}">
                <a16:creationId xmlns:a16="http://schemas.microsoft.com/office/drawing/2014/main" id="{AA1B564F-4111-4F2B-A353-EE212647E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97418"/>
              </p:ext>
            </p:extLst>
          </p:nvPr>
        </p:nvGraphicFramePr>
        <p:xfrm>
          <a:off x="323843" y="4717919"/>
          <a:ext cx="6911995" cy="56288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1860380765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3519676065"/>
                    </a:ext>
                  </a:extLst>
                </a:gridCol>
              </a:tblGrid>
              <a:tr h="978197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Dans le menu de gauche, clique sur « Légender » puis « Paramétrer la légende » pour donner un titre à ton croquis ;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Dans la partie titre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indique « Le Cantal, un espace faiblement peuplé » ;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Dans la partie « Largeur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» indique 600 au lieu des 300 par défaut.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Clique sur « Éditer » puis sur « Afficher la légende ».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801309"/>
                  </a:ext>
                </a:extLst>
              </a:tr>
              <a:tr h="1867479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Sélectionne un élément au hasard du croquis (avec la main) puis ajoute cet élément à ta légende en cliquant à gauche sur l’onglet « Dessiner » puis « Ma biblio » puis sur « Ajouter ce symbole ». 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1" u="sng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Voici tous les éléments de légende à indiquer</a:t>
                      </a:r>
                      <a:r>
                        <a:rPr lang="fr-FR" sz="1200" b="0" u="sng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 :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polygone vert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Faibles densités de population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polygone marron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Montagnes, enclavement</a:t>
                      </a:r>
                    </a:p>
                    <a:p>
                      <a:pPr marL="171450" lvl="0" indent="-171450" algn="just">
                        <a:buSzPct val="100000"/>
                        <a:buChar char="-"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flèche rose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Tourisme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flèche orange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Nouvelles populations attirées par qualité de vie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trait bleu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Autoroute, désenclavement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symboles des villes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Pôles urbains en croissance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41513"/>
                  </a:ext>
                </a:extLst>
              </a:tr>
              <a:tr h="1156057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Hiérarchise et trie ta légende en créant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deux sous-titres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« Les difficultés » ; « Vers une nouvelle attractivité ? ».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Pour créer un sous-titre, clique sur un élément de la légende puis sur « Ajouter un titre ».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Utilise ensuite les petites flèches noires pour déplacer les items de la légende dans la bonne partie.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643373"/>
                  </a:ext>
                </a:extLst>
              </a:tr>
              <a:tr h="508168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À droite, dans le menu « Couches », supprime toutes les couches </a:t>
                      </a:r>
                      <a:r>
                        <a:rPr lang="fr-FR" sz="1200" b="1" i="0" u="sng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sauf la couche dessin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en cliquant sur les croix correspondantes.</a:t>
                      </a:r>
                      <a:endParaRPr lang="fr-FR" sz="1200" b="0" kern="120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999463"/>
                  </a:ext>
                </a:extLst>
              </a:tr>
              <a:tr h="326523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Ø"/>
                        <a:tabLst/>
                      </a:pP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Réalise une capture écran de ton croquis et de sa légende à l’aide de l’outil capture de ton ordinateur, enregistre-la en lui donnant le titre suivant : « </a:t>
                      </a:r>
                      <a:r>
                        <a:rPr lang="fr-FR" sz="1200" b="0" kern="1200" dirty="0" err="1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CANTAL_tonnom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 ».</a:t>
                      </a:r>
                    </a:p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Ø"/>
                        <a:tabLst/>
                      </a:pP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Envoie-la par mail à ton professeur en n’oubliant pas d’insérer la pièce jointe, de mettre un objet et quelques phrases pour expliquer ton envoi.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688871"/>
                  </a:ext>
                </a:extLst>
              </a:tr>
            </a:tbl>
          </a:graphicData>
        </a:graphic>
      </p:graphicFrame>
      <p:pic>
        <p:nvPicPr>
          <p:cNvPr id="11" name="Image 25">
            <a:extLst>
              <a:ext uri="{FF2B5EF4-FFF2-40B4-BE49-F238E27FC236}">
                <a16:creationId xmlns:a16="http://schemas.microsoft.com/office/drawing/2014/main" id="{4F1F93B7-E248-4BAF-A6D6-485AEF06E1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339" y="4995687"/>
            <a:ext cx="602626" cy="16704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Image 27">
            <a:extLst>
              <a:ext uri="{FF2B5EF4-FFF2-40B4-BE49-F238E27FC236}">
                <a16:creationId xmlns:a16="http://schemas.microsoft.com/office/drawing/2014/main" id="{845DA48A-D53B-4B8A-8680-5F90F02F42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965" y="5961001"/>
            <a:ext cx="592229" cy="21995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Image 29">
            <a:extLst>
              <a:ext uri="{FF2B5EF4-FFF2-40B4-BE49-F238E27FC236}">
                <a16:creationId xmlns:a16="http://schemas.microsoft.com/office/drawing/2014/main" id="{44FA6EE4-78EE-4018-A125-13A7B9FB32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612" y="6356067"/>
            <a:ext cx="504364" cy="26567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Image 35">
            <a:extLst>
              <a:ext uri="{FF2B5EF4-FFF2-40B4-BE49-F238E27FC236}">
                <a16:creationId xmlns:a16="http://schemas.microsoft.com/office/drawing/2014/main" id="{6ABFC1FE-AF9E-4966-A33C-67118552F5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4959" y="8055772"/>
            <a:ext cx="447671" cy="2190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Image 37">
            <a:extLst>
              <a:ext uri="{FF2B5EF4-FFF2-40B4-BE49-F238E27FC236}">
                <a16:creationId xmlns:a16="http://schemas.microsoft.com/office/drawing/2014/main" id="{0E8F6919-1759-41A8-801E-5979309665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219" y="8893536"/>
            <a:ext cx="333371" cy="3524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Image 16">
            <a:extLst>
              <a:ext uri="{FF2B5EF4-FFF2-40B4-BE49-F238E27FC236}">
                <a16:creationId xmlns:a16="http://schemas.microsoft.com/office/drawing/2014/main" id="{A26009B1-5B60-49FA-ACC6-D77F558655D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8046" y="9654600"/>
            <a:ext cx="761402" cy="16704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1108</Words>
  <Application>Microsoft Office PowerPoint</Application>
  <PresentationFormat>Personnalisé</PresentationFormat>
  <Paragraphs>49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Liberation Sans</vt:lpstr>
      <vt:lpstr>Liberation Serif</vt:lpstr>
      <vt:lpstr>Wingdings</vt:lpstr>
      <vt:lpstr>Standard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pingal</dc:creator>
  <cp:lastModifiedBy>olivier pingal</cp:lastModifiedBy>
  <cp:revision>18</cp:revision>
  <cp:lastPrinted>2020-10-15T17:34:40Z</cp:lastPrinted>
  <dcterms:created xsi:type="dcterms:W3CDTF">2020-10-06T10:28:12Z</dcterms:created>
  <dcterms:modified xsi:type="dcterms:W3CDTF">2020-11-18T14:13:44Z</dcterms:modified>
</cp:coreProperties>
</file>