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revisionInfo.xml" ContentType="application/vnd.ms-powerpoint.revisioninfo+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68" r:id="rId5"/>
    <p:sldId id="259" r:id="rId6"/>
    <p:sldId id="267" r:id="rId7"/>
    <p:sldId id="260" r:id="rId8"/>
    <p:sldId id="269" r:id="rId9"/>
    <p:sldId id="270" r:id="rId10"/>
    <p:sldId id="261" r:id="rId11"/>
    <p:sldId id="262" r:id="rId12"/>
    <p:sldId id="263" r:id="rId13"/>
    <p:sldId id="265" r:id="rId14"/>
    <p:sldId id="266" r:id="rId15"/>
    <p:sldId id="264" r:id="rId16"/>
    <p:sldId id="27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00" autoAdjust="0"/>
    <p:restoredTop sz="94660"/>
  </p:normalViewPr>
  <p:slideViewPr>
    <p:cSldViewPr snapToGrid="0">
      <p:cViewPr varScale="1">
        <p:scale>
          <a:sx n="88" d="100"/>
          <a:sy n="88" d="100"/>
        </p:scale>
        <p:origin x="-112" y="-6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E92DF4-A251-4C9B-AA79-EF7AC182CD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58F325-F0F9-4200-ADDA-712E881ED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958327-D317-4EDB-AEA4-422745F6C7FD}"/>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4FAA0C-3127-4BF6-BB51-FE0C217B46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BF10CB-73EE-4B59-905C-7B57D5E72633}"/>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95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25F91A-1A8F-44A7-A034-8265BBEECC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E80321-B02C-4CB9-BD47-EA783B4BC49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E1C01A-BF05-4E36-A054-A985812D7032}"/>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4A8B2E-46F6-4559-A5C6-8E47EEA4E7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D68E66-6329-4D6D-B3D6-E1CD82C2F64E}"/>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365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F1AD5C-E240-4D46-9C7C-B3428986664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67238C-FC5E-45AE-8A10-1F66F1D41B31}"/>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072584-883B-41F5-A813-CFD9981327EF}"/>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26C96C-070A-485D-95EB-F65270C2B4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83D646-FE0F-48A2-977A-0149FC41BE0F}"/>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061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CFD252-1AC0-4EB6-92CE-E7A573871E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168EA7-DB90-4F0F-89E0-2CCB1512427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326378-C642-4453-B242-8A63DDEB4BCA}"/>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A1F978E-A499-4553-A5A2-CCC79D4F01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F072DA-3D72-4309-9A47-A762BBBF20A7}"/>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268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A3BB7E-412F-4071-A468-A6790F5E936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33CD6B-0A97-47C1-A915-667CCD165F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D2A64A-6557-4188-905C-0FADDE9F10C5}"/>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9E2AA5-39CC-4128-B8DA-3BF4FC96F1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758903-2A87-4773-B8EB-0D0199727292}"/>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125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2072CB-9FAF-49BB-8D3C-13357E181D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CDD16B-3C3D-40CD-A9E4-D791808367B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0A654D-ABB0-4D73-8E10-A3C734208A6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2D73E5-0A8C-4EF9-A005-1E78B4AF4815}"/>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6" name="Espace réservé du pied de p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49E77E-40F1-4219-83FD-CCE7C196D7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6EA960-189A-4AD1-938C-44B55F1ED5C1}"/>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294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9E5B86-156B-4A67-AF87-B77DDF099B8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33355B-354B-425C-9D7C-F1F16044A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60C06B-70FE-4778-863B-6C3F65049BB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A558B9-9E0D-461F-BF03-8F7F0192F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7068CD-C8A4-4D62-A460-ED79FE0FAB8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8B4A49-993C-4172-8E8E-27D522531547}"/>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8" name="Espace réservé du pied de p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61DD0D-5239-40B1-9430-66E5B398474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8D277D-0D33-424F-836C-D98A95FB04B3}"/>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026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B7D3E8-6565-4FDF-9D6B-67A5EC84952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9C1422-0CEA-4201-AD89-B019FB17C721}"/>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4" name="Espace réservé du pied de p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DB9F7C-6216-45F3-B763-F5144660EFE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9DF589-A917-4B75-BBA7-9DE498F50C11}"/>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17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6E08CD-A882-48CA-B114-65D25806E867}"/>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3" name="Espace réservé du pied de pag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F49EE3-7425-4C5B-9C5E-1B2E2F65122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03E709-56D7-4C2B-862B-957911E6C375}"/>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96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7DD1A3E-7370-483F-9D02-32441599F5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EF92CF-2B79-4348-963E-19ECDC6C6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D818FF-CA21-4BF3-BFD4-B777DF32A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A8C0E4-9288-492E-9B02-1EA08F8ABB63}"/>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6" name="Espace réservé du pied de p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2BB543-D5F1-4876-B951-81A5AC269B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C0B5E3-58EE-4DBF-9F69-4B2EDB9F8C96}"/>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618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4ADD88-0DD3-457B-B560-8773331637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12DEB8-60F6-4A03-BAA0-D6405A9A2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A97B8B-CFDC-472D-B4F8-0C00E9213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59B2F8-EBE9-4316-B74A-16585903088E}"/>
              </a:ext>
            </a:extLst>
          </p:cNvPr>
          <p:cNvSpPr>
            <a:spLocks noGrp="1"/>
          </p:cNvSpPr>
          <p:nvPr>
            <p:ph type="dt" sz="half" idx="10"/>
          </p:nvPr>
        </p:nvSpPr>
        <p:spPr/>
        <p:txBody>
          <a:bodyPr/>
          <a:lstStyle/>
          <a:p>
            <a:fld id="{263F159B-433D-4815-9439-AFB04E2D4732}" type="datetimeFigureOut">
              <a:rPr lang="fr-FR" smtClean="0"/>
              <a:pPr/>
              <a:t>2/11/17</a:t>
            </a:fld>
            <a:endParaRPr lang="fr-FR"/>
          </a:p>
        </p:txBody>
      </p:sp>
      <p:sp>
        <p:nvSpPr>
          <p:cNvPr id="6" name="Espace réservé du pied de p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80F32F-3D92-4691-A5BA-54AEE7C93A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3C5590-9CF8-4B55-9328-C3002CD116C0}"/>
              </a:ext>
            </a:extLst>
          </p:cNvPr>
          <p:cNvSpPr>
            <a:spLocks noGrp="1"/>
          </p:cNvSpPr>
          <p:nvPr>
            <p:ph type="sldNum" sz="quarter" idx="12"/>
          </p:nvPr>
        </p:nvSpPr>
        <p:spPr/>
        <p:txBody>
          <a:body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2812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C9BD88-90BC-4DCC-B01E-CF7D4D750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3B606E-2876-4615-ACBE-374ECF657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79FC7B-93D3-47E4-91D0-D0582321F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F159B-433D-4815-9439-AFB04E2D4732}" type="datetimeFigureOut">
              <a:rPr lang="fr-FR" smtClean="0"/>
              <a:pPr/>
              <a:t>2/11/17</a:t>
            </a:fld>
            <a:endParaRPr lang="fr-FR"/>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82F2CE-D9B7-414B-831E-49B197A54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2D42D7-822E-4D8D-8DB9-1992C989C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EFC1B-DC51-4D2A-818E-A3BB3496ECBC}"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898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1" Type="http://schemas.openxmlformats.org/officeDocument/2006/relationships/hyperlink" Target="https://fr.wikipedia.org/wiki/%C3%89lection_pr%C3%A9sidentielle_fran%C3%A7aise_de_1969" TargetMode="External"/><Relationship Id="rId12" Type="http://schemas.openxmlformats.org/officeDocument/2006/relationships/hyperlink" Target="https://fr.wikipedia.org/wiki/Georges_Pompidou" TargetMode="External"/><Relationship Id="rId13" Type="http://schemas.openxmlformats.org/officeDocument/2006/relationships/hyperlink" Target="https://fr.wikipedia.org/wiki/Simone_Veil%23Carri.C3.A8re_judiciaire" TargetMode="External"/><Relationship Id="rId1" Type="http://schemas.openxmlformats.org/officeDocument/2006/relationships/slideLayout" Target="../slideLayouts/slideLayout7.xml"/><Relationship Id="rId2" Type="http://schemas.openxmlformats.org/officeDocument/2006/relationships/hyperlink" Target="https://fr.wikipedia.org/wiki/Office_de_radiodiffusion-t%C3%A9l%C3%A9vision_fran%C3%A7aise" TargetMode="External"/><Relationship Id="rId3" Type="http://schemas.openxmlformats.org/officeDocument/2006/relationships/hyperlink" Target="https://fr.wikipedia.org/wiki/Occupation_de_la_France_par_l'Allemagne" TargetMode="External"/><Relationship Id="rId4" Type="http://schemas.openxmlformats.org/officeDocument/2006/relationships/hyperlink" Target="https://fr.wikipedia.org/wiki/Le_Chagrin_et_la_Piti%C3%A9" TargetMode="External"/><Relationship Id="rId5" Type="http://schemas.openxmlformats.org/officeDocument/2006/relationships/hyperlink" Target="https://fr.wikipedia.org/wiki/Mouvement_r%C3%A9publicain_populaire" TargetMode="External"/><Relationship Id="rId6" Type="http://schemas.openxmlformats.org/officeDocument/2006/relationships/hyperlink" Target="https://fr.wikipedia.org/wiki/Pierre_Mend%C3%A8s_France" TargetMode="External"/><Relationship Id="rId7" Type="http://schemas.openxmlformats.org/officeDocument/2006/relationships/hyperlink" Target="https://fr.wikipedia.org/wiki/Section_fran%C3%A7aise_de_l'Internationale_ouvri%C3%A8re" TargetMode="External"/><Relationship Id="rId8" Type="http://schemas.openxmlformats.org/officeDocument/2006/relationships/hyperlink" Target="https://fr.wikipedia.org/wiki/Mai_68" TargetMode="External"/><Relationship Id="rId9" Type="http://schemas.openxmlformats.org/officeDocument/2006/relationships/hyperlink" Target="https://fr.wikipedia.org/wiki/%C3%89lection_pr%C3%A9sidentielle_fran%C3%A7aise_de_1965" TargetMode="External"/><Relationship Id="rId10" Type="http://schemas.openxmlformats.org/officeDocument/2006/relationships/hyperlink" Target="https://fr.wikipedia.org/wiki/Jean_Lecanu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8FF6F5-3E06-49BB-A79F-4869863219A1}"/>
              </a:ext>
            </a:extLst>
          </p:cNvPr>
          <p:cNvSpPr>
            <a:spLocks noGrp="1"/>
          </p:cNvSpPr>
          <p:nvPr>
            <p:ph type="ctrTitle"/>
          </p:nvPr>
        </p:nvSpPr>
        <p:spPr>
          <a:xfrm>
            <a:off x="1154243" y="2848132"/>
            <a:ext cx="10368197" cy="3599904"/>
          </a:xfrm>
        </p:spPr>
        <p:txBody>
          <a:bodyPr>
            <a:noAutofit/>
          </a:bodyPr>
          <a:lstStyle/>
          <a:p>
            <a:pPr>
              <a:lnSpc>
                <a:spcPct val="107000"/>
              </a:lnSpc>
              <a:spcAft>
                <a:spcPts val="0"/>
              </a:spcAft>
            </a:pP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
            </a:r>
            <a:br>
              <a:rPr lang="fr-FR" sz="2400" b="1" dirty="0">
                <a:latin typeface="Arial" panose="020B0604020202020204" pitchFamily="34" charset="0"/>
                <a:ea typeface="Calibri" panose="020F0502020204030204" pitchFamily="34" charset="0"/>
                <a:cs typeface="Times New Roman" panose="02020603050405020304" pitchFamily="18" charset="0"/>
              </a:rPr>
            </a:b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Thème 3 </a:t>
            </a:r>
            <a: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t>
            </a:r>
            <a:b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Français </a:t>
            </a: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et Françaises dans une République repensée.</a:t>
            </a:r>
            <a:b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r>
            <a:b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Chapitre 3</a:t>
            </a:r>
            <a: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b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Femmes </a:t>
            </a: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et hommes des années 1950 aux années 1980 : nouveaux enjeux sociaux et culturelles, réponses politiques.</a:t>
            </a:r>
            <a:b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r>
            <a:b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400" b="1" dirty="0">
                <a:latin typeface="Arial" panose="020B0604020202020204" pitchFamily="34" charset="0"/>
                <a:ea typeface="Calibri" panose="020F0502020204030204" pitchFamily="34" charset="0"/>
                <a:cs typeface="Times New Roman" panose="02020603050405020304" pitchFamily="18" charset="0"/>
              </a:rPr>
              <a:t>Leçon 1 :</a:t>
            </a:r>
            <a:r>
              <a:rPr lang="fr-FR" sz="2400" dirty="0">
                <a:latin typeface="Arial" panose="020B0604020202020204" pitchFamily="34" charset="0"/>
                <a:ea typeface="Calibri" panose="020F0502020204030204" pitchFamily="34" charset="0"/>
                <a:cs typeface="Times New Roman" panose="02020603050405020304" pitchFamily="18" charset="0"/>
              </a:rPr>
              <a:t> Quels sont les changements concernant la place des femmes </a:t>
            </a:r>
            <a:r>
              <a:rPr lang="fr-FR" sz="2400" dirty="0">
                <a:latin typeface="Calibri" panose="020F0502020204030204" pitchFamily="34" charset="0"/>
                <a:ea typeface="Calibri" panose="020F0502020204030204" pitchFamily="34" charset="0"/>
                <a:cs typeface="Times New Roman" panose="02020603050405020304" pitchFamily="18" charset="0"/>
              </a:rPr>
              <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2400" dirty="0">
                <a:latin typeface="Arial" panose="020B0604020202020204" pitchFamily="34" charset="0"/>
                <a:ea typeface="Calibri" panose="020F0502020204030204" pitchFamily="34" charset="0"/>
                <a:cs typeface="Times New Roman" panose="02020603050405020304" pitchFamily="18" charset="0"/>
              </a:rPr>
              <a:t>dans la société des années 1950 aux années 1980 ?</a:t>
            </a:r>
            <a:r>
              <a:rPr lang="fr-FR" sz="2400" dirty="0">
                <a:latin typeface="Calibri" panose="020F0502020204030204" pitchFamily="34" charset="0"/>
                <a:ea typeface="Calibri" panose="020F0502020204030204" pitchFamily="34" charset="0"/>
                <a:cs typeface="Times New Roman" panose="02020603050405020304" pitchFamily="18" charset="0"/>
              </a:rPr>
              <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2400" dirty="0" smtClean="0">
                <a:latin typeface="Arial" panose="020B0604020202020204" pitchFamily="34" charset="0"/>
                <a:ea typeface="Calibri" panose="020F0502020204030204" pitchFamily="34" charset="0"/>
                <a:cs typeface="Times New Roman" panose="02020603050405020304" pitchFamily="18" charset="0"/>
              </a:rPr>
              <a:t> </a:t>
            </a:r>
            <a:r>
              <a:rPr lang="fr-FR" sz="2400" dirty="0" smtClean="0">
                <a:latin typeface="Calibri" panose="020F0502020204030204" pitchFamily="34" charset="0"/>
                <a:ea typeface="Calibri" panose="020F0502020204030204" pitchFamily="34" charset="0"/>
                <a:cs typeface="Times New Roman" panose="02020603050405020304" pitchFamily="18" charset="0"/>
              </a:rPr>
              <a:t/>
            </a:r>
            <a:br>
              <a:rPr lang="fr-FR" sz="2400" dirty="0" smtClean="0">
                <a:latin typeface="Calibri" panose="020F0502020204030204" pitchFamily="34" charset="0"/>
                <a:ea typeface="Calibri" panose="020F0502020204030204" pitchFamily="34" charset="0"/>
                <a:cs typeface="Times New Roman" panose="02020603050405020304" pitchFamily="18" charset="0"/>
              </a:rPr>
            </a:br>
            <a:r>
              <a:rPr lang="fr-FR" sz="2400" dirty="0">
                <a:latin typeface="Arial" panose="020B0604020202020204" pitchFamily="34" charset="0"/>
                <a:ea typeface="Calibri" panose="020F0502020204030204" pitchFamily="34" charset="0"/>
                <a:cs typeface="Times New Roman" panose="02020603050405020304" pitchFamily="18" charset="0"/>
              </a:rPr>
              <a:t>Fil conducteur : Simone VEIL (1927-2017), </a:t>
            </a:r>
            <a:br>
              <a:rPr lang="fr-FR" sz="2400" dirty="0">
                <a:latin typeface="Arial" panose="020B0604020202020204" pitchFamily="34" charset="0"/>
                <a:ea typeface="Calibri" panose="020F0502020204030204" pitchFamily="34" charset="0"/>
                <a:cs typeface="Times New Roman" panose="02020603050405020304" pitchFamily="18" charset="0"/>
              </a:rPr>
            </a:br>
            <a:r>
              <a:rPr lang="fr-FR" sz="2400" dirty="0">
                <a:latin typeface="Arial" panose="020B0604020202020204" pitchFamily="34" charset="0"/>
                <a:ea typeface="Calibri" panose="020F0502020204030204" pitchFamily="34" charset="0"/>
                <a:cs typeface="Times New Roman" panose="02020603050405020304" pitchFamily="18" charset="0"/>
              </a:rPr>
              <a:t>une femme aux parcours professionnel et politique qui l’ont transformée malgré </a:t>
            </a:r>
            <a:r>
              <a:rPr lang="fr-FR" sz="2400" dirty="0" smtClean="0">
                <a:latin typeface="Arial" panose="020B0604020202020204" pitchFamily="34" charset="0"/>
                <a:ea typeface="Calibri" panose="020F0502020204030204" pitchFamily="34" charset="0"/>
                <a:cs typeface="Times New Roman" panose="02020603050405020304" pitchFamily="18" charset="0"/>
              </a:rPr>
              <a:t>elle en symbole </a:t>
            </a:r>
            <a:r>
              <a:rPr lang="fr-FR" sz="2400" dirty="0">
                <a:latin typeface="Arial" panose="020B0604020202020204" pitchFamily="34" charset="0"/>
                <a:ea typeface="Calibri" panose="020F0502020204030204" pitchFamily="34" charset="0"/>
                <a:cs typeface="Times New Roman" panose="02020603050405020304" pitchFamily="18" charset="0"/>
              </a:rPr>
              <a:t>d’une femme moderne.</a:t>
            </a:r>
            <a:r>
              <a:rPr lang="fr-FR" sz="2400" dirty="0">
                <a:latin typeface="Calibri" panose="020F0502020204030204" pitchFamily="34" charset="0"/>
                <a:ea typeface="Calibri" panose="020F0502020204030204" pitchFamily="34" charset="0"/>
                <a:cs typeface="Times New Roman" panose="02020603050405020304" pitchFamily="18" charset="0"/>
              </a:rPr>
              <a:t/>
            </a:r>
            <a:br>
              <a:rPr lang="fr-FR" sz="2400" dirty="0">
                <a:latin typeface="Calibri" panose="020F0502020204030204" pitchFamily="34" charset="0"/>
                <a:ea typeface="Calibri" panose="020F0502020204030204" pitchFamily="34" charset="0"/>
                <a:cs typeface="Times New Roman" panose="02020603050405020304" pitchFamily="18" charset="0"/>
              </a:rPr>
            </a:br>
            <a:endParaRPr lang="fr-FR"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7359958"/>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C24E91-9B68-4526-9F08-0C17CCB235D5}"/>
              </a:ext>
            </a:extLst>
          </p:cNvPr>
          <p:cNvSpPr>
            <a:spLocks noGrp="1"/>
          </p:cNvSpPr>
          <p:nvPr>
            <p:ph type="title"/>
          </p:nvPr>
        </p:nvSpPr>
        <p:spPr>
          <a:xfrm>
            <a:off x="853190" y="2523708"/>
            <a:ext cx="10515600" cy="1325563"/>
          </a:xfrm>
        </p:spPr>
        <p:txBody>
          <a:bodyPr>
            <a:noAutofit/>
          </a:bodyPr>
          <a:lstStyle/>
          <a:p>
            <a:pPr algn="ctr">
              <a:lnSpc>
                <a:spcPct val="107000"/>
              </a:lnSpc>
              <a:spcAft>
                <a:spcPts val="0"/>
              </a:spcAft>
            </a:pPr>
            <a: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III/ Une femme qui défend des progrès sociaux et non les idées d’un parti politique </a:t>
            </a:r>
            <a:b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en particulier dans les années 1970.</a:t>
            </a:r>
            <a:b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000" dirty="0">
                <a:latin typeface="Calibri" panose="020F0502020204030204" pitchFamily="34" charset="0"/>
                <a:ea typeface="Calibri" panose="020F0502020204030204" pitchFamily="34" charset="0"/>
                <a:cs typeface="Times New Roman" panose="02020603050405020304" pitchFamily="18" charset="0"/>
              </a:rPr>
              <a:t/>
            </a:r>
            <a:br>
              <a:rPr lang="fr-FR" sz="2000" dirty="0">
                <a:latin typeface="Calibri" panose="020F0502020204030204" pitchFamily="34" charset="0"/>
                <a:ea typeface="Calibri" panose="020F0502020204030204" pitchFamily="34" charset="0"/>
                <a:cs typeface="Times New Roman" panose="02020603050405020304" pitchFamily="18" charset="0"/>
              </a:rPr>
            </a:br>
            <a:r>
              <a:rPr lang="fr-FR" sz="1600" b="1"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b="1" dirty="0">
                <a:latin typeface="Arial" panose="020B0604020202020204" pitchFamily="34" charset="0"/>
                <a:ea typeface="Calibri" panose="020F0502020204030204" pitchFamily="34" charset="0"/>
                <a:cs typeface="Times New Roman" panose="02020603050405020304" pitchFamily="18" charset="0"/>
              </a:rPr>
              <a:t>Document 1 : le refus du communisme.</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 Au fond, ma première expérience politique a bien été le refus du communisme. Ce refus ne procédait pas, (…) d’une tradition familiale. Mis à part mon père, l’ensemble de mon environnement se situait plutôt à gauche.  (…) A mon retour du camp, et en dépit de l’amitié que j’avais pour Marie-Claude Vaillant-Couturier (1912-1996) résistante et militante communiste, épouse et veuve de Paul Vaillant-Couturier, l’un des fondateurs du PCF que j’avais connue à Bobrek</a:t>
            </a:r>
            <a:r>
              <a:rPr lang="fr-FR" sz="1600" baseline="30000" dirty="0">
                <a:latin typeface="Arial" panose="020B0604020202020204" pitchFamily="34" charset="0"/>
                <a:ea typeface="Calibri" panose="020F0502020204030204" pitchFamily="34" charset="0"/>
                <a:cs typeface="Times New Roman" panose="02020603050405020304" pitchFamily="18" charset="0"/>
              </a:rPr>
              <a:t>1</a:t>
            </a:r>
            <a:r>
              <a:rPr lang="fr-FR" sz="1600" dirty="0">
                <a:latin typeface="Arial" panose="020B0604020202020204" pitchFamily="34" charset="0"/>
                <a:ea typeface="Calibri" panose="020F0502020204030204" pitchFamily="34" charset="0"/>
                <a:cs typeface="Times New Roman" panose="02020603050405020304" pitchFamily="18" charset="0"/>
              </a:rPr>
              <a:t>, j’ai pris conscience du sectarisme stalinien des communistes. Il m’était insupportable ; il l’est demeuré. »</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b="1" dirty="0">
                <a:latin typeface="Arial" panose="020B0604020202020204" pitchFamily="34" charset="0"/>
                <a:ea typeface="Calibri" panose="020F0502020204030204" pitchFamily="34" charset="0"/>
                <a:cs typeface="Times New Roman" panose="02020603050405020304" pitchFamily="18" charset="0"/>
              </a:rPr>
              <a:t>Source : Extrait d’U</a:t>
            </a:r>
            <a:r>
              <a:rPr lang="fr-FR" sz="1600" b="1" i="1" dirty="0">
                <a:latin typeface="Arial" panose="020B0604020202020204" pitchFamily="34" charset="0"/>
                <a:ea typeface="Calibri" panose="020F0502020204030204" pitchFamily="34" charset="0"/>
                <a:cs typeface="Times New Roman" panose="02020603050405020304" pitchFamily="18" charset="0"/>
              </a:rPr>
              <a:t>ne jeunesse au temps de la Shoah</a:t>
            </a:r>
            <a:r>
              <a:rPr lang="fr-FR" sz="1600" b="1" dirty="0">
                <a:latin typeface="Arial" panose="020B0604020202020204" pitchFamily="34" charset="0"/>
                <a:ea typeface="Calibri" panose="020F0502020204030204" pitchFamily="34" charset="0"/>
                <a:cs typeface="Times New Roman" panose="02020603050405020304" pitchFamily="18" charset="0"/>
              </a:rPr>
              <a:t>, lui-même extrait d’</a:t>
            </a:r>
            <a:r>
              <a:rPr lang="fr-FR" sz="1600" b="1" i="1" dirty="0">
                <a:latin typeface="Arial" panose="020B0604020202020204" pitchFamily="34" charset="0"/>
                <a:ea typeface="Calibri" panose="020F0502020204030204" pitchFamily="34" charset="0"/>
                <a:cs typeface="Times New Roman" panose="02020603050405020304" pitchFamily="18" charset="0"/>
              </a:rPr>
              <a:t>Une vie </a:t>
            </a:r>
            <a:r>
              <a:rPr lang="fr-FR" sz="1600" b="1" dirty="0">
                <a:latin typeface="Arial" panose="020B0604020202020204" pitchFamily="34" charset="0"/>
                <a:ea typeface="Calibri" panose="020F0502020204030204" pitchFamily="34" charset="0"/>
                <a:cs typeface="Times New Roman" panose="02020603050405020304" pitchFamily="18" charset="0"/>
              </a:rPr>
              <a:t>de Simone Veil, Livre de Poche, 2010.</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1. </a:t>
            </a:r>
            <a:r>
              <a:rPr lang="fr-FR" sz="1600" dirty="0" err="1">
                <a:latin typeface="Arial" panose="020B0604020202020204" pitchFamily="34" charset="0"/>
                <a:ea typeface="Calibri" panose="020F0502020204030204" pitchFamily="34" charset="0"/>
                <a:cs typeface="Times New Roman" panose="02020603050405020304" pitchFamily="18" charset="0"/>
              </a:rPr>
              <a:t>Bobrek</a:t>
            </a:r>
            <a:r>
              <a:rPr lang="fr-FR" sz="1600" dirty="0">
                <a:latin typeface="Arial" panose="020B0604020202020204" pitchFamily="34" charset="0"/>
                <a:ea typeface="Calibri" panose="020F0502020204030204" pitchFamily="34" charset="0"/>
                <a:cs typeface="Times New Roman" panose="02020603050405020304" pitchFamily="18" charset="0"/>
              </a:rPr>
              <a:t> : camp de concentration.</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endParaRPr lang="fr-FR"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0078971"/>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9B7CB1-850D-4CDA-AA29-429196FB3880}"/>
              </a:ext>
            </a:extLst>
          </p:cNvPr>
          <p:cNvSpPr/>
          <p:nvPr/>
        </p:nvSpPr>
        <p:spPr>
          <a:xfrm>
            <a:off x="659567" y="825579"/>
            <a:ext cx="11152682" cy="5724644"/>
          </a:xfrm>
          <a:prstGeom prst="rect">
            <a:avLst/>
          </a:prstGeom>
        </p:spPr>
        <p:txBody>
          <a:bodyPr wrap="square">
            <a:spAutoFit/>
          </a:bodyPr>
          <a:lstStyle/>
          <a:p>
            <a:pPr algn="ctr"/>
            <a: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III/ Une femme qui défend des progrès sociaux et non les idées d’un parti politique </a:t>
            </a:r>
          </a:p>
          <a:p>
            <a:pPr algn="ctr"/>
            <a: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en particulier dans les années 1970.</a:t>
            </a: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endParaRPr lang="fr-FR" sz="16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r>
              <a:rPr lang="fr-FR" sz="1600" b="1" dirty="0">
                <a:latin typeface="Arial" panose="020B0604020202020204" pitchFamily="34" charset="0"/>
                <a:ea typeface="Calibri" panose="020F0502020204030204" pitchFamily="34" charset="0"/>
                <a:cs typeface="Times New Roman" panose="02020603050405020304" pitchFamily="18" charset="0"/>
              </a:rPr>
              <a:t>Document 2 ci-dessous et documents 4 et 5 p 204 : La défense de convictions à travers la politique.</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 Dans ses mémoires, Simone Veil mentionne une action politique de sa part dès 1971 au conseil d'administration de l'</a:t>
            </a:r>
            <a:r>
              <a:rPr lang="fr-FR" sz="1600" dirty="0">
                <a:latin typeface="Arial" panose="020B0604020202020204" pitchFamily="34" charset="0"/>
                <a:ea typeface="Calibri" panose="020F0502020204030204" pitchFamily="34" charset="0"/>
                <a:cs typeface="Times New Roman" panose="02020603050405020304" pitchFamily="18" charset="0"/>
                <a:hlinkClick r:id="rId2" tooltip="Office de radiodiffusion-télévision française"/>
              </a:rPr>
              <a:t>Office de radiodiffusion-télévision française</a:t>
            </a:r>
            <a:r>
              <a:rPr lang="fr-FR" sz="1600" dirty="0">
                <a:latin typeface="Arial" panose="020B0604020202020204" pitchFamily="34" charset="0"/>
                <a:ea typeface="Calibri" panose="020F0502020204030204" pitchFamily="34" charset="0"/>
                <a:cs typeface="Times New Roman" panose="02020603050405020304" pitchFamily="18" charset="0"/>
              </a:rPr>
              <a:t> (ORTF – où elle est la première femme à être nommée –). À ce poste, elle surprend en s'opposant notamment à la diffusion du documentaire sur l'</a:t>
            </a:r>
            <a:r>
              <a:rPr lang="fr-FR" sz="1600" dirty="0">
                <a:latin typeface="Arial" panose="020B0604020202020204" pitchFamily="34" charset="0"/>
                <a:ea typeface="Calibri" panose="020F0502020204030204" pitchFamily="34" charset="0"/>
                <a:cs typeface="Times New Roman" panose="02020603050405020304" pitchFamily="18" charset="0"/>
                <a:hlinkClick r:id="rId3" tooltip="Occupation de la France par l'Allemagne"/>
              </a:rPr>
              <a:t>Occupation</a:t>
            </a:r>
            <a:r>
              <a:rPr lang="fr-FR" sz="1600"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Arial" panose="020B0604020202020204" pitchFamily="34" charset="0"/>
                <a:ea typeface="Calibri" panose="020F0502020204030204" pitchFamily="34" charset="0"/>
                <a:cs typeface="Times New Roman" panose="02020603050405020304" pitchFamily="18" charset="0"/>
                <a:hlinkClick r:id="rId4" tooltip="Le Chagrin et la Pitié"/>
              </a:rPr>
              <a:t>Le Chagrin et la Pitié</a:t>
            </a:r>
            <a:r>
              <a:rPr lang="fr-FR" sz="1600" dirty="0">
                <a:latin typeface="Arial" panose="020B0604020202020204" pitchFamily="34" charset="0"/>
                <a:ea typeface="Calibri" panose="020F0502020204030204" pitchFamily="34" charset="0"/>
                <a:cs typeface="Times New Roman" panose="02020603050405020304" pitchFamily="18" charset="0"/>
              </a:rPr>
              <a:t>, qu'elle juge injuste et partisan.</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Évoluant dans un milieu proche du </a:t>
            </a:r>
            <a:r>
              <a:rPr lang="fr-FR" sz="1600" dirty="0">
                <a:latin typeface="Arial" panose="020B0604020202020204" pitchFamily="34" charset="0"/>
                <a:ea typeface="Calibri" panose="020F0502020204030204" pitchFamily="34" charset="0"/>
                <a:cs typeface="Times New Roman" panose="02020603050405020304" pitchFamily="18" charset="0"/>
                <a:hlinkClick r:id="rId5" tooltip="Mouvement républicain populaire"/>
              </a:rPr>
              <a:t>MRP</a:t>
            </a:r>
            <a:r>
              <a:rPr lang="fr-FR" sz="1600" baseline="30000" dirty="0">
                <a:latin typeface="Arial" panose="020B0604020202020204" pitchFamily="34" charset="0"/>
                <a:ea typeface="Calibri" panose="020F0502020204030204" pitchFamily="34" charset="0"/>
                <a:cs typeface="Times New Roman" panose="02020603050405020304" pitchFamily="18" charset="0"/>
              </a:rPr>
              <a:t>1</a:t>
            </a:r>
            <a:r>
              <a:rPr lang="fr-FR" sz="1600" dirty="0">
                <a:latin typeface="Arial" panose="020B0604020202020204" pitchFamily="34" charset="0"/>
                <a:ea typeface="Calibri" panose="020F0502020204030204" pitchFamily="34" charset="0"/>
                <a:cs typeface="Times New Roman" panose="02020603050405020304" pitchFamily="18" charset="0"/>
              </a:rPr>
              <a:t>, dont son mari est membre, elle est libérale et ouverte sur les questions de société. Elle s'enthousiasme pour </a:t>
            </a:r>
            <a:r>
              <a:rPr lang="fr-FR" sz="1600" dirty="0">
                <a:latin typeface="Arial" panose="020B0604020202020204" pitchFamily="34" charset="0"/>
                <a:ea typeface="Calibri" panose="020F0502020204030204" pitchFamily="34" charset="0"/>
                <a:cs typeface="Times New Roman" panose="02020603050405020304" pitchFamily="18" charset="0"/>
                <a:hlinkClick r:id="rId6" tooltip="Pierre Mendès France"/>
              </a:rPr>
              <a:t>Pierre Mendès France</a:t>
            </a:r>
            <a:r>
              <a:rPr lang="fr-FR" sz="1600" dirty="0">
                <a:latin typeface="Arial" panose="020B0604020202020204" pitchFamily="34" charset="0"/>
                <a:ea typeface="Calibri" panose="020F0502020204030204" pitchFamily="34" charset="0"/>
                <a:cs typeface="Times New Roman" panose="02020603050405020304" pitchFamily="18" charset="0"/>
              </a:rPr>
              <a:t> et vote plusieurs fois pour la </a:t>
            </a:r>
            <a:r>
              <a:rPr lang="fr-FR" sz="1600" dirty="0">
                <a:latin typeface="Arial" panose="020B0604020202020204" pitchFamily="34" charset="0"/>
                <a:ea typeface="Calibri" panose="020F0502020204030204" pitchFamily="34" charset="0"/>
                <a:cs typeface="Times New Roman" panose="02020603050405020304" pitchFamily="18" charset="0"/>
                <a:hlinkClick r:id="rId7" tooltip="Section française de l'Internationale ouvrière"/>
              </a:rPr>
              <a:t>SFIO</a:t>
            </a:r>
            <a:r>
              <a:rPr lang="fr-FR" sz="1600" dirty="0">
                <a:latin typeface="Arial" panose="020B0604020202020204" pitchFamily="34" charset="0"/>
                <a:ea typeface="Calibri" panose="020F0502020204030204" pitchFamily="34" charset="0"/>
                <a:cs typeface="Times New Roman" panose="02020603050405020304" pitchFamily="18" charset="0"/>
              </a:rPr>
              <a:t>. Elle regarde avec bienveillance </a:t>
            </a:r>
            <a:r>
              <a:rPr lang="fr-FR" sz="1600" dirty="0">
                <a:latin typeface="Arial" panose="020B0604020202020204" pitchFamily="34" charset="0"/>
                <a:ea typeface="Calibri" panose="020F0502020204030204" pitchFamily="34" charset="0"/>
                <a:cs typeface="Times New Roman" panose="02020603050405020304" pitchFamily="18" charset="0"/>
                <a:hlinkClick r:id="rId8" tooltip="Mai 68"/>
              </a:rPr>
              <a:t>Mai 68</a:t>
            </a:r>
            <a:r>
              <a:rPr lang="fr-FR" sz="1600" baseline="30000" dirty="0">
                <a:latin typeface="Arial" panose="020B0604020202020204" pitchFamily="34" charset="0"/>
                <a:ea typeface="Calibri" panose="020F0502020204030204" pitchFamily="34" charset="0"/>
                <a:cs typeface="Times New Roman" panose="02020603050405020304" pitchFamily="18" charset="0"/>
              </a:rPr>
              <a:t>2</a:t>
            </a:r>
            <a:r>
              <a:rPr lang="fr-FR" sz="1600" dirty="0">
                <a:latin typeface="Arial" panose="020B0604020202020204" pitchFamily="34" charset="0"/>
                <a:ea typeface="Calibri" panose="020F0502020204030204" pitchFamily="34" charset="0"/>
                <a:cs typeface="Times New Roman" panose="02020603050405020304" pitchFamily="18" charset="0"/>
              </a:rPr>
              <a:t>, affirmant : « Contrairement à d'autres, je n'estimais pas que les jeunes se trompaient : nous vivions bel et bien dans une époque figée». Lors de l'</a:t>
            </a:r>
            <a:r>
              <a:rPr lang="fr-FR" sz="1600" dirty="0">
                <a:latin typeface="Arial" panose="020B0604020202020204" pitchFamily="34" charset="0"/>
                <a:ea typeface="Calibri" panose="020F0502020204030204" pitchFamily="34" charset="0"/>
                <a:cs typeface="Times New Roman" panose="02020603050405020304" pitchFamily="18" charset="0"/>
                <a:hlinkClick r:id="rId9" tooltip="Élection présidentielle française de 1965"/>
              </a:rPr>
              <a:t>élection présidentielle de 1965</a:t>
            </a:r>
            <a:r>
              <a:rPr lang="fr-FR" sz="1600" dirty="0">
                <a:latin typeface="Arial" panose="020B0604020202020204" pitchFamily="34" charset="0"/>
                <a:ea typeface="Calibri" panose="020F0502020204030204" pitchFamily="34" charset="0"/>
                <a:cs typeface="Times New Roman" panose="02020603050405020304" pitchFamily="18" charset="0"/>
              </a:rPr>
              <a:t>, elle vote au premier tour pour </a:t>
            </a:r>
            <a:r>
              <a:rPr lang="fr-FR" sz="1600" dirty="0">
                <a:latin typeface="Arial" panose="020B0604020202020204" pitchFamily="34" charset="0"/>
                <a:ea typeface="Calibri" panose="020F0502020204030204" pitchFamily="34" charset="0"/>
                <a:cs typeface="Times New Roman" panose="02020603050405020304" pitchFamily="18" charset="0"/>
                <a:hlinkClick r:id="rId10" tooltip="Jean Lecanuet"/>
              </a:rPr>
              <a:t>Jean Lecanuet</a:t>
            </a:r>
            <a:r>
              <a:rPr lang="fr-FR" sz="1600" baseline="30000" dirty="0">
                <a:latin typeface="Arial" panose="020B0604020202020204" pitchFamily="34" charset="0"/>
                <a:ea typeface="Calibri" panose="020F0502020204030204" pitchFamily="34" charset="0"/>
                <a:cs typeface="Times New Roman" panose="02020603050405020304" pitchFamily="18" charset="0"/>
              </a:rPr>
              <a:t>3</a:t>
            </a:r>
            <a:r>
              <a:rPr lang="fr-FR" sz="1600" dirty="0">
                <a:latin typeface="Arial" panose="020B0604020202020204" pitchFamily="34" charset="0"/>
                <a:ea typeface="Calibri" panose="020F0502020204030204" pitchFamily="34" charset="0"/>
                <a:cs typeface="Times New Roman" panose="02020603050405020304" pitchFamily="18" charset="0"/>
              </a:rPr>
              <a:t> et à </a:t>
            </a:r>
            <a:r>
              <a:rPr lang="fr-FR" sz="1600" dirty="0">
                <a:latin typeface="Arial" panose="020B0604020202020204" pitchFamily="34" charset="0"/>
                <a:ea typeface="Calibri" panose="020F0502020204030204" pitchFamily="34" charset="0"/>
                <a:cs typeface="Times New Roman" panose="02020603050405020304" pitchFamily="18" charset="0"/>
                <a:hlinkClick r:id="rId11" tooltip="Élection présidentielle française de 1969"/>
              </a:rPr>
              <a:t>celle de 1969</a:t>
            </a:r>
            <a:r>
              <a:rPr lang="fr-FR" sz="1600" dirty="0">
                <a:latin typeface="Arial" panose="020B0604020202020204" pitchFamily="34" charset="0"/>
                <a:ea typeface="Calibri" panose="020F0502020204030204" pitchFamily="34" charset="0"/>
                <a:cs typeface="Times New Roman" panose="02020603050405020304" pitchFamily="18" charset="0"/>
              </a:rPr>
              <a:t>, pour </a:t>
            </a:r>
            <a:r>
              <a:rPr lang="fr-FR" sz="1600" dirty="0">
                <a:latin typeface="Arial" panose="020B0604020202020204" pitchFamily="34" charset="0"/>
                <a:ea typeface="Calibri" panose="020F0502020204030204" pitchFamily="34" charset="0"/>
                <a:cs typeface="Times New Roman" panose="02020603050405020304" pitchFamily="18" charset="0"/>
                <a:hlinkClick r:id="rId12" tooltip="Georges Pompidou"/>
              </a:rPr>
              <a:t>Georges Pompidou</a:t>
            </a:r>
            <a:r>
              <a:rPr lang="fr-FR" sz="1600"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b="1"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b="1" dirty="0">
                <a:latin typeface="Arial" panose="020B0604020202020204" pitchFamily="34" charset="0"/>
                <a:ea typeface="Calibri" panose="020F0502020204030204" pitchFamily="34" charset="0"/>
                <a:cs typeface="Times New Roman" panose="02020603050405020304" pitchFamily="18" charset="0"/>
              </a:rPr>
              <a:t>Source : </a:t>
            </a:r>
            <a:r>
              <a:rPr lang="fr-FR" sz="1600" b="1" u="sng" dirty="0">
                <a:latin typeface="Arial" panose="020B0604020202020204" pitchFamily="34" charset="0"/>
                <a:ea typeface="Calibri" panose="020F0502020204030204" pitchFamily="34" charset="0"/>
                <a:cs typeface="Times New Roman" panose="02020603050405020304" pitchFamily="18" charset="0"/>
                <a:hlinkClick r:id="rId13"/>
              </a:rPr>
              <a:t>https://fr.wikipedia.org/wiki/Simone_Veil#Carri.C3.A8re_judiciaire</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1.MRP : Mouvement Républicain Populaire, démocrate chrétien, centriste.</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2.Mai 1968 : Révolte de la jeunesse étudiante parisienne.</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Arial" panose="020B0604020202020204" pitchFamily="34" charset="0"/>
                <a:ea typeface="Calibri" panose="020F0502020204030204" pitchFamily="34" charset="0"/>
                <a:cs typeface="Times New Roman" panose="02020603050405020304" pitchFamily="18" charset="0"/>
              </a:rPr>
              <a:t>3.Jean Lecanuet : président des démocrates sociaux.</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b="1" dirty="0">
                <a:latin typeface="Arial" panose="020B0604020202020204" pitchFamily="34" charset="0"/>
                <a:ea typeface="Calibri" panose="020F0502020204030204" pitchFamily="34" charset="0"/>
                <a:cs typeface="Times New Roman" panose="02020603050405020304" pitchFamily="18" charset="0"/>
              </a:rPr>
              <a:t> </a:t>
            </a:r>
            <a:br>
              <a:rPr lang="fr-FR" sz="1600" b="1" dirty="0">
                <a:latin typeface="Arial" panose="020B0604020202020204" pitchFamily="34" charset="0"/>
                <a:ea typeface="Calibri" panose="020F0502020204030204" pitchFamily="34" charset="0"/>
                <a:cs typeface="Times New Roman" panose="02020603050405020304" pitchFamily="18" charset="0"/>
              </a:rPr>
            </a:br>
            <a:r>
              <a:rPr lang="fr-FR" sz="1600" b="1" dirty="0">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
            </a:r>
            <a:br>
              <a:rPr lang="fr-FR" sz="16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957136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10CE21-627B-47E9-9F82-5D1B4EE07769}"/>
              </a:ext>
            </a:extLst>
          </p:cNvPr>
          <p:cNvSpPr/>
          <p:nvPr/>
        </p:nvSpPr>
        <p:spPr>
          <a:xfrm>
            <a:off x="914401" y="1353661"/>
            <a:ext cx="9908498" cy="2954655"/>
          </a:xfrm>
          <a:prstGeom prst="rect">
            <a:avLst/>
          </a:prstGeom>
        </p:spPr>
        <p:txBody>
          <a:bodyPr wrap="square">
            <a:spAutoFit/>
          </a:bodyPr>
          <a:lstStyle/>
          <a:p>
            <a:pPr lvl="0" algn="ctr"/>
            <a: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III/ Une femme qui défend des progrès sociaux et non les idées d’un parti politique </a:t>
            </a:r>
          </a:p>
          <a:p>
            <a:pPr lvl="0" algn="ctr"/>
            <a:r>
              <a:rPr lang="fr-FR"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en particulier dans les années 1970.</a:t>
            </a:r>
            <a:endPar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endParaRPr lang="fr-FR" sz="1600" b="1" dirty="0">
              <a:solidFill>
                <a:prstClr val="black">
                  <a:lumMod val="95000"/>
                  <a:lumOff val="5000"/>
                </a:prstClr>
              </a:solidFill>
              <a:latin typeface="Arial" panose="020B0604020202020204" pitchFamily="34" charset="0"/>
              <a:ea typeface="Calibri" panose="020F0502020204030204" pitchFamily="34" charset="0"/>
              <a:cs typeface="Times New Roman" panose="02020603050405020304" pitchFamily="18" charset="0"/>
            </a:endParaRPr>
          </a:p>
          <a:p>
            <a:endParaRPr lang="fr-FR" sz="1600" b="1" dirty="0">
              <a:solidFill>
                <a:prstClr val="black">
                  <a:lumMod val="95000"/>
                  <a:lumOff val="5000"/>
                </a:prstClr>
              </a:solidFill>
              <a:latin typeface="Arial" panose="020B0604020202020204" pitchFamily="34" charset="0"/>
              <a:ea typeface="Calibri" panose="020F0502020204030204" pitchFamily="34" charset="0"/>
              <a:cs typeface="Times New Roman" panose="02020603050405020304" pitchFamily="18" charset="0"/>
            </a:endParaRPr>
          </a:p>
          <a:p>
            <a:r>
              <a:rPr lang="fr-FR" sz="1600" b="1" dirty="0">
                <a:solidFill>
                  <a:prstClr val="black">
                    <a:lumMod val="95000"/>
                    <a:lumOff val="5000"/>
                  </a:prstClr>
                </a:solidFill>
                <a:latin typeface="Arial" panose="020B0604020202020204" pitchFamily="34" charset="0"/>
                <a:ea typeface="Calibri" panose="020F0502020204030204" pitchFamily="34" charset="0"/>
                <a:cs typeface="Times New Roman" panose="02020603050405020304" pitchFamily="18" charset="0"/>
              </a:rPr>
              <a:t>Document 3 : les dates clefs des hautes fonctions occupées par Simone Veil.</a:t>
            </a:r>
            <a:r>
              <a:rPr lang="fr-FR" sz="16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r>
            <a:br>
              <a:rPr lang="fr-FR" sz="16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br>
            <a:r>
              <a:rPr lang="fr-F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Ministre de la santé (loi IVG : 1975) : 1974-1979.</a:t>
            </a:r>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Ministre de la santé, des affaires sociales et de la ville : 1993-1995.</a:t>
            </a:r>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Député européen : 17 juillet 1979-30 mars 1993.</a:t>
            </a:r>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Président de parlement européen : 17 juillet 1979- 18 janvier 1982.</a:t>
            </a:r>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Membre du conseil constitutionnel (1998-2007) et de l’Académie Française (élue depuis 2008).</a:t>
            </a:r>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50080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618B15-3A80-4CAE-AE30-83CB6C072D3B}"/>
              </a:ext>
            </a:extLst>
          </p:cNvPr>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106" t="6339" r="18937" b="51038"/>
          <a:stretch/>
        </p:blipFill>
        <p:spPr>
          <a:xfrm>
            <a:off x="2098622" y="1214204"/>
            <a:ext cx="7104262" cy="5411450"/>
          </a:xfrm>
          <a:prstGeom prst="rect">
            <a:avLst/>
          </a:prstGeom>
        </p:spPr>
      </p:pic>
      <p:sp>
        <p:nvSpPr>
          <p:cNvPr id="4" name="Tit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E1A2C6-D8BF-40E4-8BE5-8BA4F036F0E2}"/>
              </a:ext>
            </a:extLst>
          </p:cNvPr>
          <p:cNvSpPr>
            <a:spLocks noGrp="1"/>
          </p:cNvSpPr>
          <p:nvPr>
            <p:ph type="title"/>
          </p:nvPr>
        </p:nvSpPr>
        <p:spPr>
          <a:xfrm>
            <a:off x="838200" y="365125"/>
            <a:ext cx="10515600" cy="579255"/>
          </a:xfrm>
        </p:spPr>
        <p:txBody>
          <a:bodyPr>
            <a:normAutofit fontScale="90000"/>
          </a:bodyPr>
          <a:lstStyle/>
          <a:p>
            <a:r>
              <a:rPr lang="fr-FR" sz="1400" dirty="0"/>
              <a:t>Document 4 p 205. Histoire géographie-EMC, Collection Martin </a:t>
            </a:r>
            <a:r>
              <a:rPr lang="fr-FR" sz="1400" dirty="0" err="1"/>
              <a:t>Ivernel</a:t>
            </a:r>
            <a:r>
              <a:rPr lang="fr-FR" sz="1400" dirty="0"/>
              <a:t>, Benjamin Villemagne, Jean </a:t>
            </a:r>
            <a:r>
              <a:rPr lang="fr-FR" sz="1400" dirty="0" err="1"/>
              <a:t>Hubac</a:t>
            </a:r>
            <a:r>
              <a:rPr lang="fr-FR" sz="1400" dirty="0"/>
              <a:t>, Cycle 4, 3è, HATIER, 2016.</a:t>
            </a:r>
            <a:br>
              <a:rPr lang="fr-FR" sz="1400" dirty="0"/>
            </a:br>
            <a:r>
              <a:rPr lang="fr-FR" sz="1400" dirty="0"/>
              <a:t>ISBN 978-2-401-02017-7.</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2563135"/>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848EDB-4873-4DF5-8CA8-DEA739187A78}"/>
              </a:ext>
            </a:extLst>
          </p:cNvPr>
          <p:cNvSpPr>
            <a:spLocks noGrp="1"/>
          </p:cNvSpPr>
          <p:nvPr>
            <p:ph type="title"/>
          </p:nvPr>
        </p:nvSpPr>
        <p:spPr>
          <a:xfrm>
            <a:off x="838200" y="365125"/>
            <a:ext cx="10515600" cy="594245"/>
          </a:xfrm>
        </p:spPr>
        <p:txBody>
          <a:bodyPr>
            <a:normAutofit fontScale="90000"/>
          </a:bodyPr>
          <a:lstStyle/>
          <a:p>
            <a:r>
              <a:rPr lang="fr-FR" sz="1400" dirty="0">
                <a:solidFill>
                  <a:prstClr val="black"/>
                </a:solidFill>
              </a:rPr>
              <a:t>Document 5 p 205. Histoire géographie-EMC, Collection Martin </a:t>
            </a:r>
            <a:r>
              <a:rPr lang="fr-FR" sz="1400" dirty="0" err="1">
                <a:solidFill>
                  <a:prstClr val="black"/>
                </a:solidFill>
              </a:rPr>
              <a:t>Ivernel</a:t>
            </a:r>
            <a:r>
              <a:rPr lang="fr-FR" sz="1400" dirty="0">
                <a:solidFill>
                  <a:prstClr val="black"/>
                </a:solidFill>
              </a:rPr>
              <a:t>, Benjamin Villemagne, Jean </a:t>
            </a:r>
            <a:r>
              <a:rPr lang="fr-FR" sz="1400" dirty="0" err="1">
                <a:solidFill>
                  <a:prstClr val="black"/>
                </a:solidFill>
              </a:rPr>
              <a:t>Hubac</a:t>
            </a:r>
            <a:r>
              <a:rPr lang="fr-FR" sz="1400" dirty="0">
                <a:solidFill>
                  <a:prstClr val="black"/>
                </a:solidFill>
              </a:rPr>
              <a:t>, Cycle 4, </a:t>
            </a:r>
            <a:r>
              <a:rPr lang="fr-FR" sz="1400" dirty="0" smtClean="0">
                <a:solidFill>
                  <a:prstClr val="black"/>
                </a:solidFill>
              </a:rPr>
              <a:t>3ème, </a:t>
            </a:r>
            <a:r>
              <a:rPr lang="fr-FR" sz="1400" dirty="0">
                <a:solidFill>
                  <a:prstClr val="black"/>
                </a:solidFill>
              </a:rPr>
              <a:t>HATIER, 2016.</a:t>
            </a:r>
            <a:br>
              <a:rPr lang="fr-FR" sz="1400" dirty="0">
                <a:solidFill>
                  <a:prstClr val="black"/>
                </a:solidFill>
              </a:rPr>
            </a:br>
            <a:r>
              <a:rPr lang="fr-FR" sz="1400" dirty="0">
                <a:solidFill>
                  <a:prstClr val="black"/>
                </a:solidFill>
              </a:rPr>
              <a:t>ISBN 978-2-401-02017-7.</a:t>
            </a:r>
            <a:endParaRPr lang="fr-FR" dirty="0"/>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9A047F-4228-4A62-A628-12AF9D247EE6}"/>
              </a:ext>
            </a:extLst>
          </p:cNvPr>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04" t="49180" r="46593" b="12569"/>
          <a:stretch/>
        </p:blipFill>
        <p:spPr>
          <a:xfrm>
            <a:off x="3372786" y="1448457"/>
            <a:ext cx="4601981" cy="47653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87689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852E2F-15DC-4F8B-97DE-8C6262C6542D}"/>
              </a:ext>
            </a:extLst>
          </p:cNvPr>
          <p:cNvSpPr/>
          <p:nvPr/>
        </p:nvSpPr>
        <p:spPr>
          <a:xfrm>
            <a:off x="479683" y="487025"/>
            <a:ext cx="10478125" cy="6247864"/>
          </a:xfrm>
          <a:prstGeom prst="rect">
            <a:avLst/>
          </a:prstGeom>
        </p:spPr>
        <p:txBody>
          <a:bodyPr wrap="square">
            <a:spAutoFit/>
          </a:bodyPr>
          <a:lstStyle/>
          <a:p>
            <a:pPr lvl="0" algn="just">
              <a:spcAft>
                <a:spcPts val="0"/>
              </a:spcAft>
            </a:pPr>
            <a:r>
              <a:rPr lang="fr-FR" sz="2000" b="1" dirty="0">
                <a:latin typeface="Calibri Light" panose="020F0302020204030204" pitchFamily="34" charset="0"/>
                <a:cs typeface="Arial" panose="020B0604020202020204" pitchFamily="34" charset="0"/>
              </a:rPr>
              <a:t>Répondre aux questions à l’aide des textes de la partie III :</a:t>
            </a:r>
          </a:p>
          <a:p>
            <a:pPr marL="342900" lvl="0" indent="-342900" algn="just">
              <a:spcAft>
                <a:spcPts val="0"/>
              </a:spcAft>
              <a:buFont typeface="+mj-lt"/>
              <a:buAutoNum type="arabicParenR"/>
            </a:pPr>
            <a:endParaRPr lang="fr-FR" sz="2000" dirty="0">
              <a:latin typeface="Calibri Light" panose="020F0302020204030204" pitchFamily="34" charset="0"/>
              <a:cs typeface="Arial" panose="020B0604020202020204" pitchFamily="34" charset="0"/>
            </a:endParaRPr>
          </a:p>
          <a:p>
            <a:pPr marL="342900" lvl="0" indent="-342900" algn="just">
              <a:spcAft>
                <a:spcPts val="0"/>
              </a:spcAft>
              <a:buFont typeface="+mj-lt"/>
              <a:buAutoNum type="arabicParenR"/>
            </a:pPr>
            <a:r>
              <a:rPr lang="fr-FR" sz="2000" dirty="0">
                <a:latin typeface="Calibri Light" panose="020F0302020204030204" pitchFamily="34" charset="0"/>
                <a:cs typeface="Arial" panose="020B0604020202020204" pitchFamily="34" charset="0"/>
              </a:rPr>
              <a:t>Soulignez en vert le passage montrant qu’elle n’est pas une femme ancrée dans un parti politique mais qui est davantage une femme ouverte aux progrès sociaux et qui affirme ses convictions.</a:t>
            </a:r>
            <a:endParaRPr lang="fr-FR" sz="2000" dirty="0"/>
          </a:p>
          <a:p>
            <a:pPr marL="342900" lvl="0" indent="-342900" algn="just">
              <a:spcAft>
                <a:spcPts val="0"/>
              </a:spcAft>
              <a:buFont typeface="+mj-lt"/>
              <a:buAutoNum type="arabicParenR"/>
            </a:pPr>
            <a:r>
              <a:rPr lang="fr-FR" sz="2000" dirty="0">
                <a:latin typeface="Calibri Light" panose="020F0302020204030204" pitchFamily="34" charset="0"/>
                <a:cs typeface="Arial" panose="020B0604020202020204" pitchFamily="34" charset="0"/>
              </a:rPr>
              <a:t>Lire les documents 4 et 5 p 204 : Une manifestation du MLF et La Loi Veil (17 janvier 1975). </a:t>
            </a:r>
            <a:endParaRPr lang="fr-FR" sz="2000" dirty="0"/>
          </a:p>
          <a:p>
            <a:pPr marL="342900" lvl="0" indent="-342900" algn="just">
              <a:spcAft>
                <a:spcPts val="0"/>
              </a:spcAft>
              <a:buFont typeface="+mj-lt"/>
              <a:buAutoNum type="arabicParenR"/>
            </a:pPr>
            <a:r>
              <a:rPr lang="fr-FR" sz="2000" dirty="0">
                <a:latin typeface="Calibri Light" panose="020F0302020204030204" pitchFamily="34" charset="0"/>
                <a:cs typeface="Arial" panose="020B0604020202020204" pitchFamily="34" charset="0"/>
              </a:rPr>
              <a:t>Que revendique le MLF lors de la manifestation du 20 novembre 1971 ? Expliquez pourquoi leur revendication est importante pour les femmes.</a:t>
            </a:r>
            <a:endParaRPr lang="fr-FR" sz="2000" dirty="0"/>
          </a:p>
          <a:p>
            <a:pPr marL="342900" lvl="0" indent="-342900" algn="just">
              <a:spcAft>
                <a:spcPts val="0"/>
              </a:spcAft>
              <a:buFont typeface="+mj-lt"/>
              <a:buAutoNum type="arabicParenR"/>
            </a:pPr>
            <a:r>
              <a:rPr lang="fr-FR" sz="2000" dirty="0">
                <a:latin typeface="Calibri Light" panose="020F0302020204030204" pitchFamily="34" charset="0"/>
                <a:cs typeface="Arial" panose="020B0604020202020204" pitchFamily="34" charset="0"/>
              </a:rPr>
              <a:t>Quelle est la nouveauté apportée par la Loi Veil ? Quelle est alors la fonction politique de Simone Veil ?</a:t>
            </a:r>
            <a:endParaRPr lang="fr-FR" sz="2000" dirty="0"/>
          </a:p>
          <a:p>
            <a:pPr marL="342900" lvl="0" indent="-342900" algn="just">
              <a:spcAft>
                <a:spcPts val="0"/>
              </a:spcAft>
              <a:buFont typeface="+mj-lt"/>
              <a:buAutoNum type="arabicParenR"/>
            </a:pPr>
            <a:r>
              <a:rPr lang="fr-FR" sz="2000" dirty="0">
                <a:latin typeface="Calibri Light" panose="020F0302020204030204" pitchFamily="34" charset="0"/>
                <a:cs typeface="Arial" panose="020B0604020202020204" pitchFamily="34" charset="0"/>
              </a:rPr>
              <a:t>A quelles conditions l’IVG est-elle possible </a:t>
            </a:r>
            <a:r>
              <a:rPr lang="fr-FR" sz="2000" dirty="0" smtClean="0">
                <a:latin typeface="Calibri Light" panose="020F0302020204030204" pitchFamily="34" charset="0"/>
                <a:cs typeface="Arial" panose="020B0604020202020204" pitchFamily="34" charset="0"/>
              </a:rPr>
              <a:t>?</a:t>
            </a:r>
            <a:endParaRPr lang="fr-FR" sz="2000" dirty="0" smtClean="0"/>
          </a:p>
          <a:p>
            <a:pPr marL="342900" lvl="0" indent="-342900" algn="just">
              <a:spcAft>
                <a:spcPts val="0"/>
              </a:spcAft>
            </a:pPr>
            <a:endParaRPr lang="fr-FR" sz="2000" b="1" dirty="0" smtClean="0">
              <a:solidFill>
                <a:schemeClr val="accent5">
                  <a:lumMod val="50000"/>
                </a:schemeClr>
              </a:solidFill>
              <a:latin typeface="Calibri Light" panose="020F0302020204030204" pitchFamily="34" charset="0"/>
              <a:cs typeface="Arial" panose="020B0604020202020204" pitchFamily="34" charset="0"/>
            </a:endParaRPr>
          </a:p>
          <a:p>
            <a:pPr marL="342900" lvl="0" indent="-342900" algn="just">
              <a:spcAft>
                <a:spcPts val="0"/>
              </a:spcAft>
            </a:pPr>
            <a:r>
              <a:rPr lang="fr-FR" sz="2000" b="1" dirty="0" smtClean="0">
                <a:solidFill>
                  <a:schemeClr val="accent5">
                    <a:lumMod val="50000"/>
                  </a:schemeClr>
                </a:solidFill>
                <a:latin typeface="Calibri Light" panose="020F0302020204030204" pitchFamily="34" charset="0"/>
                <a:cs typeface="Arial" panose="020B0604020202020204" pitchFamily="34" charset="0"/>
              </a:rPr>
              <a:t>Les </a:t>
            </a:r>
            <a:r>
              <a:rPr lang="fr-FR" sz="2000" b="1" dirty="0">
                <a:solidFill>
                  <a:schemeClr val="accent5">
                    <a:lumMod val="50000"/>
                  </a:schemeClr>
                </a:solidFill>
                <a:latin typeface="Calibri Light" panose="020F0302020204030204" pitchFamily="34" charset="0"/>
                <a:cs typeface="Arial" panose="020B0604020202020204" pitchFamily="34" charset="0"/>
              </a:rPr>
              <a:t>réponses 3 à 5 formeront la 2</a:t>
            </a:r>
            <a:r>
              <a:rPr lang="fr-FR" sz="2000" b="1" baseline="30000" dirty="0">
                <a:solidFill>
                  <a:schemeClr val="accent5">
                    <a:lumMod val="50000"/>
                  </a:schemeClr>
                </a:solidFill>
                <a:latin typeface="Calibri Light" panose="020F0302020204030204" pitchFamily="34" charset="0"/>
                <a:cs typeface="Arial" panose="020B0604020202020204" pitchFamily="34" charset="0"/>
              </a:rPr>
              <a:t>nde</a:t>
            </a:r>
            <a:r>
              <a:rPr lang="fr-FR" sz="2000" b="1" dirty="0">
                <a:solidFill>
                  <a:schemeClr val="accent5">
                    <a:lumMod val="50000"/>
                  </a:schemeClr>
                </a:solidFill>
                <a:latin typeface="Calibri Light" panose="020F0302020204030204" pitchFamily="34" charset="0"/>
                <a:cs typeface="Arial" panose="020B0604020202020204" pitchFamily="34" charset="0"/>
              </a:rPr>
              <a:t> et dernière partie de la trace écrite de la </a:t>
            </a:r>
            <a:r>
              <a:rPr lang="fr-FR" sz="2000" b="1" dirty="0" smtClean="0">
                <a:solidFill>
                  <a:schemeClr val="accent5">
                    <a:lumMod val="50000"/>
                  </a:schemeClr>
                </a:solidFill>
                <a:latin typeface="Calibri Light" panose="020F0302020204030204" pitchFamily="34" charset="0"/>
                <a:cs typeface="Arial" panose="020B0604020202020204" pitchFamily="34" charset="0"/>
              </a:rPr>
              <a:t>leçon.</a:t>
            </a:r>
            <a:endParaRPr lang="fr-FR" sz="2000" b="1" dirty="0" smtClean="0">
              <a:solidFill>
                <a:schemeClr val="accent5">
                  <a:lumMod val="50000"/>
                </a:schemeClr>
              </a:solidFill>
              <a:latin typeface="Calibri Light" panose="020F0302020204030204" pitchFamily="34" charset="0"/>
              <a:cs typeface="Arial" panose="020B0604020202020204" pitchFamily="34" charset="0"/>
            </a:endParaRPr>
          </a:p>
          <a:p>
            <a:pPr marL="342900" lvl="0" indent="-342900" algn="just">
              <a:spcAft>
                <a:spcPts val="0"/>
              </a:spcAft>
            </a:pPr>
            <a:r>
              <a:rPr lang="fr-FR" sz="2000" dirty="0" smtClean="0">
                <a:solidFill>
                  <a:srgbClr val="1F4E79"/>
                </a:solidFill>
                <a:latin typeface="Calibri Light" panose="020F0302020204030204" pitchFamily="34" charset="0"/>
                <a:cs typeface="Arial" panose="020B0604020202020204" pitchFamily="34" charset="0"/>
              </a:rPr>
              <a:t>MLF</a:t>
            </a:r>
            <a:r>
              <a:rPr lang="fr-FR" sz="2000" dirty="0">
                <a:solidFill>
                  <a:srgbClr val="1F4E79"/>
                </a:solidFill>
                <a:latin typeface="Calibri Light" panose="020F0302020204030204" pitchFamily="34" charset="0"/>
                <a:cs typeface="Arial" panose="020B0604020202020204" pitchFamily="34" charset="0"/>
              </a:rPr>
              <a:t> </a:t>
            </a:r>
            <a:r>
              <a:rPr lang="fr-FR" sz="2000" dirty="0" smtClean="0">
                <a:solidFill>
                  <a:srgbClr val="1F4E79"/>
                </a:solidFill>
                <a:latin typeface="Calibri Light" panose="020F0302020204030204" pitchFamily="34" charset="0"/>
                <a:cs typeface="Arial" panose="020B0604020202020204" pitchFamily="34" charset="0"/>
              </a:rPr>
              <a:t>(</a:t>
            </a:r>
            <a:r>
              <a:rPr lang="fr-FR" sz="2000" dirty="0">
                <a:solidFill>
                  <a:srgbClr val="1F4E79"/>
                </a:solidFill>
                <a:latin typeface="Calibri Light" panose="020F0302020204030204" pitchFamily="34" charset="0"/>
                <a:cs typeface="Arial" panose="020B0604020202020204" pitchFamily="34" charset="0"/>
              </a:rPr>
              <a:t>Mouvement de Libération des Femmes) :</a:t>
            </a:r>
            <a:r>
              <a:rPr lang="fr-FR" sz="2000" dirty="0" smtClean="0">
                <a:solidFill>
                  <a:srgbClr val="1F4E79"/>
                </a:solidFill>
                <a:latin typeface="Calibri Light" panose="020F0302020204030204" pitchFamily="34" charset="0"/>
                <a:cs typeface="Arial" panose="020B0604020202020204" pitchFamily="34" charset="0"/>
              </a:rPr>
              <a:t> association </a:t>
            </a:r>
            <a:r>
              <a:rPr lang="fr-FR" sz="2000" dirty="0">
                <a:solidFill>
                  <a:srgbClr val="1F4E79"/>
                </a:solidFill>
                <a:latin typeface="Calibri Light" panose="020F0302020204030204" pitchFamily="34" charset="0"/>
                <a:cs typeface="Arial" panose="020B0604020202020204" pitchFamily="34" charset="0"/>
              </a:rPr>
              <a:t>féministe née en 1970 </a:t>
            </a:r>
            <a:r>
              <a:rPr lang="fr-FR" sz="2000" dirty="0" smtClean="0">
                <a:solidFill>
                  <a:srgbClr val="1F4E79"/>
                </a:solidFill>
                <a:latin typeface="Calibri Light" panose="020F0302020204030204" pitchFamily="34" charset="0"/>
                <a:cs typeface="Arial" panose="020B0604020202020204" pitchFamily="34" charset="0"/>
              </a:rPr>
              <a:t>qui revendique </a:t>
            </a:r>
            <a:r>
              <a:rPr lang="fr-FR" sz="2000" dirty="0">
                <a:solidFill>
                  <a:srgbClr val="1F4E79"/>
                </a:solidFill>
                <a:latin typeface="Calibri Light" panose="020F0302020204030204" pitchFamily="34" charset="0"/>
                <a:cs typeface="Arial" panose="020B0604020202020204" pitchFamily="34" charset="0"/>
              </a:rPr>
              <a:t>l’égalité entre les hommes et les femmes sur tous les terrains, ainsi que le droit pour les femmes de disposer de leurs corps (contraception et avortement libres et gratuits)</a:t>
            </a:r>
            <a:r>
              <a:rPr lang="fr-FR" sz="2000" dirty="0" smtClean="0">
                <a:solidFill>
                  <a:srgbClr val="1F4E79"/>
                </a:solidFill>
                <a:latin typeface="Calibri Light" panose="020F0302020204030204" pitchFamily="34" charset="0"/>
                <a:cs typeface="Arial" panose="020B0604020202020204" pitchFamily="34" charset="0"/>
              </a:rPr>
              <a:t>.</a:t>
            </a:r>
            <a:endParaRPr lang="fr-FR" sz="2000" dirty="0"/>
          </a:p>
          <a:p>
            <a:pPr marL="342900" lvl="0" indent="-342900" algn="just">
              <a:spcAft>
                <a:spcPts val="0"/>
              </a:spcAft>
            </a:pPr>
            <a:r>
              <a:rPr lang="fr-FR" sz="2000" dirty="0" smtClean="0">
                <a:solidFill>
                  <a:srgbClr val="1F4E79"/>
                </a:solidFill>
                <a:latin typeface="Calibri Light" panose="020F0302020204030204" pitchFamily="34" charset="0"/>
                <a:cs typeface="Arial" panose="020B0604020202020204" pitchFamily="34" charset="0"/>
              </a:rPr>
              <a:t>Féministes</a:t>
            </a:r>
            <a:r>
              <a:rPr lang="fr-FR" sz="2000" dirty="0">
                <a:solidFill>
                  <a:srgbClr val="1F4E79"/>
                </a:solidFill>
                <a:latin typeface="Calibri Light" panose="020F0302020204030204" pitchFamily="34" charset="0"/>
                <a:cs typeface="Arial" panose="020B0604020202020204" pitchFamily="34" charset="0"/>
              </a:rPr>
              <a:t> :</a:t>
            </a:r>
            <a:r>
              <a:rPr lang="fr-FR" sz="2000" dirty="0" smtClean="0">
                <a:solidFill>
                  <a:srgbClr val="1F4E79"/>
                </a:solidFill>
                <a:latin typeface="Calibri Light" panose="020F0302020204030204" pitchFamily="34" charset="0"/>
                <a:cs typeface="Arial" panose="020B0604020202020204" pitchFamily="34" charset="0"/>
              </a:rPr>
              <a:t> les personnes femmes et hommes qui </a:t>
            </a:r>
            <a:r>
              <a:rPr lang="fr-FR" sz="2000" dirty="0">
                <a:solidFill>
                  <a:srgbClr val="1F4E79"/>
                </a:solidFill>
                <a:latin typeface="Calibri Light" panose="020F0302020204030204" pitchFamily="34" charset="0"/>
                <a:cs typeface="Arial" panose="020B0604020202020204" pitchFamily="34" charset="0"/>
              </a:rPr>
              <a:t>luttent pour l’élargissement des droits des femmes.</a:t>
            </a:r>
            <a:endParaRPr lang="fr-FR" sz="2000" dirty="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2972392"/>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FC62B8-FF52-4F21-8E0B-3641AA1B8016}"/>
              </a:ext>
            </a:extLst>
          </p:cNvPr>
          <p:cNvSpPr/>
          <p:nvPr/>
        </p:nvSpPr>
        <p:spPr>
          <a:xfrm>
            <a:off x="1244185" y="659567"/>
            <a:ext cx="9503764" cy="4537781"/>
          </a:xfrm>
          <a:prstGeom prst="rect">
            <a:avLst/>
          </a:prstGeom>
        </p:spPr>
        <p:txBody>
          <a:bodyPr wrap="square">
            <a:spAutoFit/>
          </a:bodyPr>
          <a:lstStyle/>
          <a:p>
            <a:pPr lvl="0"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3) Que revendique le MLF lors de la manifestation du 20 novembre 1971 ? Expliquez pourquoi leur revendication est importante pour les femmes.</a:t>
            </a:r>
          </a:p>
          <a:p>
            <a:pPr marL="457200" algn="just">
              <a:lnSpc>
                <a:spcPct val="107000"/>
              </a:lnSpc>
              <a:spcAft>
                <a:spcPts val="0"/>
              </a:spcAft>
            </a:pP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Le MLF (Mouvement de Libération des Femmes) revendique le droit à l’avortement. L’avortement était illégal : il conduisait les femmes en prison, entraînait la perte de leurs emplois. Les avortements étant faits clandestinement,</a:t>
            </a:r>
            <a:r>
              <a:rPr lang="fr-FR" b="1" dirty="0" smtClean="0">
                <a:solidFill>
                  <a:srgbClr val="1F4E79"/>
                </a:solidFill>
                <a:latin typeface="Calibri" panose="020F0502020204030204" pitchFamily="34" charset="0"/>
                <a:ea typeface="Calibri" panose="020F0502020204030204" pitchFamily="34" charset="0"/>
                <a:cs typeface="Times New Roman" panose="02020603050405020304" pitchFamily="18" charset="0"/>
              </a:rPr>
              <a:t> les femmes mouraient </a:t>
            </a: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souvent de ses conséquences.</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4) Quelle est la nouveauté apportée par </a:t>
            </a:r>
            <a:r>
              <a:rPr lang="fr-FR" b="1" dirty="0">
                <a:latin typeface="Calibri" panose="020F0502020204030204" pitchFamily="34" charset="0"/>
                <a:ea typeface="Calibri" panose="020F0502020204030204" pitchFamily="34" charset="0"/>
                <a:cs typeface="Times New Roman" panose="02020603050405020304" pitchFamily="18" charset="0"/>
              </a:rPr>
              <a:t>la Loi Veil (17 janvier 1975)</a:t>
            </a:r>
            <a:r>
              <a:rPr lang="fr-FR" dirty="0">
                <a:latin typeface="Calibri" panose="020F0502020204030204" pitchFamily="34" charset="0"/>
                <a:ea typeface="Calibri" panose="020F0502020204030204" pitchFamily="34" charset="0"/>
                <a:cs typeface="Times New Roman" panose="02020603050405020304" pitchFamily="18" charset="0"/>
              </a:rPr>
              <a:t> ? Quelle est alors la fonction politique de Simone Veil ?</a:t>
            </a:r>
          </a:p>
          <a:p>
            <a:pPr marL="457200" algn="just">
              <a:lnSpc>
                <a:spcPct val="107000"/>
              </a:lnSpc>
              <a:spcAft>
                <a:spcPts val="0"/>
              </a:spcAft>
            </a:pP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Elle légalise l’avortement et développe les moyens d’information, de conseil dans les centres de planification ou d’éducation familiale. Simone Veil est ministre de la santé entre 1974 et 1979.</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5) A quelle condition l’IVG est-elle possible ?</a:t>
            </a:r>
          </a:p>
          <a:p>
            <a:pPr marL="457200" algn="just">
              <a:lnSpc>
                <a:spcPct val="107000"/>
              </a:lnSpc>
              <a:spcAft>
                <a:spcPts val="0"/>
              </a:spcAft>
            </a:pP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L’IVG ne peut se faire qu’avant la</a:t>
            </a:r>
            <a:r>
              <a:rPr lang="fr-FR" b="1" dirty="0" smtClean="0">
                <a:solidFill>
                  <a:srgbClr val="1F4E79"/>
                </a:solidFill>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1F4E79"/>
                </a:solidFill>
                <a:latin typeface="Calibri" panose="020F0502020204030204" pitchFamily="34" charset="0"/>
                <a:ea typeface="Calibri" panose="020F0502020204030204" pitchFamily="34" charset="0"/>
                <a:cs typeface="Times New Roman" panose="02020603050405020304" pitchFamily="18" charset="0"/>
              </a:rPr>
              <a:t>dixi</a:t>
            </a:r>
            <a:r>
              <a:rPr lang="fr-FR" b="1" dirty="0" smtClean="0">
                <a:solidFill>
                  <a:srgbClr val="1F4E79"/>
                </a:solidFill>
                <a:latin typeface="Calibri" panose="020F0502020204030204" pitchFamily="34" charset="0"/>
                <a:ea typeface="Calibri" panose="020F0502020204030204" pitchFamily="34" charset="0"/>
                <a:cs typeface="Times New Roman" panose="02020603050405020304" pitchFamily="18" charset="0"/>
              </a:rPr>
              <a:t>ème </a:t>
            </a: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semaine de grossesse, par un médecin, dans un établissement d’hospitalisation public ou privé. Le médecin doit informer les femmes concernées, des risques médicaux qu’elles encourent pour elles et leurs maternités futures.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936218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40ED9E-A899-4D9A-969F-B019E545B7A5}"/>
              </a:ext>
            </a:extLst>
          </p:cNvPr>
          <p:cNvSpPr>
            <a:spLocks noGrp="1"/>
          </p:cNvSpPr>
          <p:nvPr>
            <p:ph type="title"/>
          </p:nvPr>
        </p:nvSpPr>
        <p:spPr>
          <a:xfrm>
            <a:off x="838200" y="614596"/>
            <a:ext cx="10515600" cy="449705"/>
          </a:xfrm>
        </p:spPr>
        <p:txBody>
          <a:bodyPr>
            <a:noAutofit/>
          </a:bodyPr>
          <a:lstStyle/>
          <a:p>
            <a:pPr algn="ctr">
              <a:lnSpc>
                <a:spcPct val="107000"/>
              </a:lnSpc>
              <a:spcAft>
                <a:spcPts val="0"/>
              </a:spcAft>
            </a:pPr>
            <a:r>
              <a:rPr lang="fr-FR"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I/ L’influence de la mère de Simone Veil : </a:t>
            </a:r>
            <a:br>
              <a:rPr lang="fr-FR"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fr-FR"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un exemple de l’évolution des mentalités sur deux générations</a:t>
            </a: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fr-FR" sz="2400" dirty="0">
              <a:solidFill>
                <a:srgbClr val="FF0000"/>
              </a:solidFill>
            </a:endParaRPr>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E37865A-48E7-454A-90FE-A1B1AA7F480D}"/>
              </a:ext>
            </a:extLst>
          </p:cNvPr>
          <p:cNvSpPr>
            <a:spLocks noGrp="1"/>
          </p:cNvSpPr>
          <p:nvPr>
            <p:ph idx="1"/>
          </p:nvPr>
        </p:nvSpPr>
        <p:spPr>
          <a:xfrm>
            <a:off x="838200" y="1390910"/>
            <a:ext cx="10515600" cy="4351338"/>
          </a:xfrm>
        </p:spPr>
        <p:txBody>
          <a:bodyPr>
            <a:normAutofit fontScale="25000" lnSpcReduction="20000"/>
          </a:bodyPr>
          <a:lstStyle/>
          <a:p>
            <a:pPr marL="0" indent="0" algn="just">
              <a:lnSpc>
                <a:spcPct val="107000"/>
              </a:lnSpc>
              <a:spcAft>
                <a:spcPts val="0"/>
              </a:spcAft>
              <a:buNone/>
            </a:pPr>
            <a:r>
              <a:rPr lang="fr-FR" sz="6400" dirty="0">
                <a:latin typeface="Arial" panose="020B0604020202020204" pitchFamily="34" charset="0"/>
                <a:ea typeface="Calibri" panose="020F0502020204030204" pitchFamily="34" charset="0"/>
                <a:cs typeface="Arial" panose="020B0604020202020204" pitchFamily="34" charset="0"/>
              </a:rPr>
              <a:t>« (…) La ville de Nice, en particulier connaissait un développement spectaculaire, dû en partie à l’afflux d’étrangers. [En 1924], mon père, convaincu que la fortune l’attendait là-bas, décida donc de mettre le cap au Sud. Maman ne vécut pas cette transhumance avec joie. A la demande de son époux, elle avait abandonné ses études de chimie qui la passionnaient pour se consacrer à sa maison et à ses enfants. Il lui fallait maintenant quitter Paris, ses amis, sa famille, les concerts qui lui plaisaient. Pourtant, elle ne rechigna pas. Elle possédait une solide abnégation personnelle (…). Impossible cependant qu’elle m’ait transmis son désir d’autonomie. A mes yeux comme aux siens, une femme qui en a la possibilité se doit de poursuivre des études et de travailler, même si son mari n’y est pas favorable. Il y va de sa liberté et de son indépendance. »</a:t>
            </a:r>
          </a:p>
          <a:p>
            <a:pPr marL="0" indent="0" algn="just">
              <a:lnSpc>
                <a:spcPct val="107000"/>
              </a:lnSpc>
              <a:spcAft>
                <a:spcPts val="0"/>
              </a:spcAft>
              <a:buNone/>
            </a:pPr>
            <a:r>
              <a:rPr lang="fr-FR" sz="6400" dirty="0">
                <a:latin typeface="Arial" panose="020B0604020202020204" pitchFamily="34" charset="0"/>
                <a:ea typeface="Calibri" panose="020F0502020204030204" pitchFamily="34" charset="0"/>
                <a:cs typeface="Arial" panose="020B0604020202020204" pitchFamily="34" charset="0"/>
              </a:rPr>
              <a:t>« (…) [En 1940] Décidément, c’étaient les vaches maigres. (…) Certes, mon père adorait ma mère (…). Cependant, l’homme à principes qu’il était avait toujours fait preuve d’une exigence de rigueur dans les dépenses du ménage. Dès avant-guerre, les douceurs que ma mère aimait nous offrir, certes légères, s’agissant d’un pain au chocolat, n’étaient pas comptabilisées. L’austérité venue, tout devint plus difficile et les quatre adolescents1 que nous étions alors en furent marqués. Nous sentions Maman trop dépendante de Papa, et nous n’aimions pas cela. Elle qui n’avait jamais travaillé, et donc jamais connu la moindre autonomie financière, avait à rendre des comptes détaillés. Nous étions sensibles aux mises en garde qu’elle multipliait à nos intentions. J’en ai conservé un souvenir ému, et une leçon inoubliable : « Il faut non seulement travailler, mais avoir un vrai métier. » Aussi lorsque beaucoup plus tard, mon mari s’est aventuré à me suggérer que l’éducation de nos enfants pourrait peut-être me dispenser de travailler, ai-je fermement écarté cette hypothèse. » </a:t>
            </a:r>
          </a:p>
          <a:p>
            <a:pPr marL="0" indent="0" algn="just">
              <a:lnSpc>
                <a:spcPct val="107000"/>
              </a:lnSpc>
              <a:spcAft>
                <a:spcPts val="0"/>
              </a:spcAft>
              <a:buNone/>
            </a:pPr>
            <a:r>
              <a:rPr lang="fr-FR" sz="6400" dirty="0">
                <a:latin typeface="Arial" panose="020B0604020202020204" pitchFamily="34" charset="0"/>
                <a:ea typeface="Calibri" panose="020F0502020204030204" pitchFamily="34" charset="0"/>
                <a:cs typeface="Arial" panose="020B0604020202020204" pitchFamily="34" charset="0"/>
              </a:rPr>
              <a:t>Extrait d’U</a:t>
            </a:r>
            <a:r>
              <a:rPr lang="fr-FR" sz="6400" i="1" dirty="0">
                <a:latin typeface="Arial" panose="020B0604020202020204" pitchFamily="34" charset="0"/>
                <a:ea typeface="Calibri" panose="020F0502020204030204" pitchFamily="34" charset="0"/>
                <a:cs typeface="Arial" panose="020B0604020202020204" pitchFamily="34" charset="0"/>
              </a:rPr>
              <a:t>ne jeunesse au temps de la Shoah</a:t>
            </a:r>
            <a:r>
              <a:rPr lang="fr-FR" sz="6400" dirty="0">
                <a:latin typeface="Arial" panose="020B0604020202020204" pitchFamily="34" charset="0"/>
                <a:ea typeface="Calibri" panose="020F0502020204030204" pitchFamily="34" charset="0"/>
                <a:cs typeface="Arial" panose="020B0604020202020204" pitchFamily="34" charset="0"/>
              </a:rPr>
              <a:t>, lui-même extrait d’</a:t>
            </a:r>
            <a:r>
              <a:rPr lang="fr-FR" sz="6400" i="1" dirty="0">
                <a:latin typeface="Arial" panose="020B0604020202020204" pitchFamily="34" charset="0"/>
                <a:ea typeface="Calibri" panose="020F0502020204030204" pitchFamily="34" charset="0"/>
                <a:cs typeface="Arial" panose="020B0604020202020204" pitchFamily="34" charset="0"/>
              </a:rPr>
              <a:t>Une vie </a:t>
            </a:r>
            <a:r>
              <a:rPr lang="fr-FR" sz="6400" dirty="0">
                <a:latin typeface="Arial" panose="020B0604020202020204" pitchFamily="34" charset="0"/>
                <a:ea typeface="Calibri" panose="020F0502020204030204" pitchFamily="34" charset="0"/>
                <a:cs typeface="Arial" panose="020B0604020202020204" pitchFamily="34" charset="0"/>
              </a:rPr>
              <a:t>de Simone Veil, Livre de Poche, 2010.</a:t>
            </a:r>
          </a:p>
          <a:p>
            <a:pPr marL="0" indent="0">
              <a:spcAft>
                <a:spcPts val="0"/>
              </a:spcAft>
              <a:buNone/>
            </a:pPr>
            <a:r>
              <a:rPr lang="fr-FR" sz="3400" dirty="0">
                <a:effectLst/>
                <a:latin typeface="Calibri" panose="020F0502020204030204" pitchFamily="34" charset="0"/>
                <a:ea typeface="Calibri" panose="020F0502020204030204" pitchFamily="34" charset="0"/>
                <a:cs typeface="Times New Roman" panose="02020603050405020304" pitchFamily="18" charset="0"/>
              </a:rPr>
              <a:t>1. Elle avait deux sœurs, Denise et Milou ainsi qu’un frère Jean.</a:t>
            </a:r>
          </a:p>
          <a:p>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949806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DBA36C-C617-482B-8C6A-0D848A23DF82}"/>
              </a:ext>
            </a:extLst>
          </p:cNvPr>
          <p:cNvSpPr>
            <a:spLocks noGrp="1"/>
          </p:cNvSpPr>
          <p:nvPr>
            <p:ph type="title"/>
          </p:nvPr>
        </p:nvSpPr>
        <p:spPr>
          <a:xfrm>
            <a:off x="1003091" y="3198266"/>
            <a:ext cx="10515600" cy="1325563"/>
          </a:xfrm>
        </p:spPr>
        <p:txBody>
          <a:bodyPr>
            <a:normAutofit fontScale="90000"/>
          </a:bodyPr>
          <a:lstStyle/>
          <a:p>
            <a:pPr marL="342900" lvl="0" indent="17463">
              <a:spcAft>
                <a:spcPts val="0"/>
              </a:spcAft>
            </a:pPr>
            <a:r>
              <a:rPr lang="fr-FR" sz="2700" b="1" u="sng" dirty="0"/>
              <a:t>Répondre aux questions à l’aide du texte de la partie I :</a:t>
            </a:r>
            <a:br>
              <a:rPr lang="fr-FR" sz="2700" b="1" u="sng" dirty="0"/>
            </a:br>
            <a:r>
              <a:rPr lang="fr-FR" sz="2700" b="1" u="sng" dirty="0"/>
              <a:t/>
            </a:r>
            <a:br>
              <a:rPr lang="fr-FR" sz="2700" b="1" u="sng" dirty="0"/>
            </a:br>
            <a:r>
              <a:rPr lang="fr-FR" sz="2700" dirty="0"/>
              <a:t>1. Quelle était l’opinion de la mère de Simone Veil au sujet du travail des femmes ?</a:t>
            </a:r>
            <a:br>
              <a:rPr lang="fr-FR" sz="2700" dirty="0"/>
            </a:br>
            <a:r>
              <a:rPr lang="fr-FR" sz="2700" dirty="0"/>
              <a:t>2. Pourtant, qu’a dû faire sa mère à la demande de son mari, après 1924 ?</a:t>
            </a:r>
            <a:r>
              <a:rPr lang="fr-FR" sz="2700" dirty="0">
                <a:effectLst/>
              </a:rPr>
              <a:t/>
            </a:r>
            <a:br>
              <a:rPr lang="fr-FR" sz="2700" dirty="0">
                <a:effectLst/>
              </a:rPr>
            </a:br>
            <a:r>
              <a:rPr lang="fr-FR" sz="2700" dirty="0">
                <a:effectLst/>
              </a:rPr>
              <a:t>3. </a:t>
            </a:r>
            <a:r>
              <a:rPr lang="fr-FR" sz="2700" dirty="0"/>
              <a:t>Selon Simone VEIL</a:t>
            </a:r>
            <a:r>
              <a:rPr lang="fr-FR" sz="2700" dirty="0" smtClean="0"/>
              <a:t>, quel </a:t>
            </a:r>
            <a:r>
              <a:rPr lang="fr-FR" sz="2700" dirty="0"/>
              <a:t>détail de leur vie quotidienne durant la </a:t>
            </a:r>
            <a:r>
              <a:rPr lang="fr-FR" sz="2700" dirty="0" smtClean="0"/>
              <a:t>guerre prouvait la </a:t>
            </a:r>
            <a:r>
              <a:rPr lang="fr-FR" sz="2700" dirty="0"/>
              <a:t>dépendance de leur mère envers leur père ?</a:t>
            </a:r>
            <a:r>
              <a:rPr lang="fr-FR" sz="2700" dirty="0">
                <a:effectLst/>
              </a:rPr>
              <a:t/>
            </a:r>
            <a:br>
              <a:rPr lang="fr-FR" sz="2700" dirty="0">
                <a:effectLst/>
              </a:rPr>
            </a:br>
            <a:r>
              <a:rPr lang="fr-FR" sz="2700" dirty="0">
                <a:effectLst/>
              </a:rPr>
              <a:t>4. </a:t>
            </a:r>
            <a:r>
              <a:rPr lang="fr-FR" sz="2700" dirty="0"/>
              <a:t>Quelle est l’opinion de Simone VEIL au sujet du travail des femmes ? Relevez la phrase qui prouve sa détermination. </a:t>
            </a:r>
            <a:r>
              <a:rPr lang="fr-FR" sz="2700" dirty="0">
                <a:effectLst/>
              </a:rPr>
              <a:t/>
            </a:r>
            <a:br>
              <a:rPr lang="fr-FR" sz="2700" dirty="0">
                <a:effectLst/>
              </a:rPr>
            </a:br>
            <a:r>
              <a:rPr lang="fr-FR" sz="2700" dirty="0">
                <a:effectLst/>
              </a:rPr>
              <a:t>5. </a:t>
            </a:r>
            <a:r>
              <a:rPr lang="fr-FR" sz="2700" dirty="0"/>
              <a:t>Quel est l’âge de Simone Veil en 1940 quand elle se forge son opinion ?</a:t>
            </a:r>
            <a:r>
              <a:rPr lang="fr-FR" sz="2700" dirty="0">
                <a:effectLst/>
              </a:rPr>
              <a:t/>
            </a:r>
            <a:br>
              <a:rPr lang="fr-FR" sz="2700" dirty="0">
                <a:effectLst/>
              </a:rPr>
            </a:br>
            <a:r>
              <a:rPr lang="fr-FR" sz="2700" dirty="0">
                <a:solidFill>
                  <a:srgbClr val="1F3864"/>
                </a:solidFill>
                <a:effectLst/>
              </a:rPr>
              <a:t> </a:t>
            </a:r>
            <a:r>
              <a:rPr lang="fr-FR" dirty="0">
                <a:effectLst/>
              </a:rPr>
              <a:t/>
            </a:r>
            <a:br>
              <a:rPr lang="fr-FR" dirty="0">
                <a:effectLst/>
              </a:rPr>
            </a:b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864347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764358-0F17-4525-BE01-4EF1BB700CDA}"/>
              </a:ext>
            </a:extLst>
          </p:cNvPr>
          <p:cNvSpPr>
            <a:spLocks noGrp="1"/>
          </p:cNvSpPr>
          <p:nvPr>
            <p:ph idx="1"/>
          </p:nvPr>
        </p:nvSpPr>
        <p:spPr>
          <a:xfrm>
            <a:off x="808220" y="401559"/>
            <a:ext cx="10515600" cy="4351338"/>
          </a:xfrm>
        </p:spPr>
        <p:txBody>
          <a:bodyPr>
            <a:normAutofit fontScale="25000" lnSpcReduction="20000"/>
          </a:bodyPr>
          <a:lstStyle/>
          <a:p>
            <a:pPr marL="342900" lvl="0" indent="-342900" algn="just">
              <a:lnSpc>
                <a:spcPct val="107000"/>
              </a:lnSpc>
              <a:spcAft>
                <a:spcPts val="0"/>
              </a:spcAft>
              <a:buFont typeface="+mj-lt"/>
              <a:buAutoNum type="arabicParenR"/>
            </a:pPr>
            <a:r>
              <a:rPr lang="fr-FR" sz="7200" dirty="0">
                <a:latin typeface="Calibri" panose="020F0502020204030204" pitchFamily="34" charset="0"/>
                <a:ea typeface="Calibri" panose="020F0502020204030204" pitchFamily="34" charset="0"/>
                <a:cs typeface="Times New Roman" panose="02020603050405020304" pitchFamily="18" charset="0"/>
              </a:rPr>
              <a:t>Quelle était l’opinion de la mère de Simone Veil au sujet du travail des femmes ?</a:t>
            </a:r>
          </a:p>
          <a:p>
            <a:pPr indent="0" algn="just">
              <a:lnSpc>
                <a:spcPct val="107000"/>
              </a:lnSpc>
              <a:spcAft>
                <a:spcPts val="0"/>
              </a:spcAft>
              <a:buNone/>
            </a:pPr>
            <a:r>
              <a:rPr lang="fr-FR" sz="7200" dirty="0">
                <a:solidFill>
                  <a:srgbClr val="1F3864"/>
                </a:solidFill>
                <a:latin typeface="Calibri" panose="020F0502020204030204" pitchFamily="34" charset="0"/>
                <a:ea typeface="Calibri" panose="020F0502020204030204" pitchFamily="34" charset="0"/>
                <a:cs typeface="Times New Roman" panose="02020603050405020304" pitchFamily="18" charset="0"/>
              </a:rPr>
              <a:t>« Il faut non seulement travailler, mais avoir un vrai métier. »</a:t>
            </a:r>
            <a:r>
              <a:rPr lang="fr-FR" sz="7200" dirty="0">
                <a:latin typeface="Calibri" panose="020F0502020204030204" pitchFamily="34" charset="0"/>
                <a:ea typeface="Calibri" panose="020F0502020204030204" pitchFamily="34" charset="0"/>
                <a:cs typeface="Times New Roman" panose="02020603050405020304" pitchFamily="18" charset="0"/>
              </a:rPr>
              <a:t> </a:t>
            </a:r>
            <a:r>
              <a:rPr lang="fr-FR" sz="7200"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A mes yeux comme aux siens, une femme qui en a la possibilité se doit de poursuivre des études et de travailler, même si son mari n’y est pas favorable. Il y va de sa liberté et de son indépendance. </a:t>
            </a:r>
            <a:endParaRPr lang="fr-FR" sz="7200" b="1"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r>
              <a:rPr lang="fr-FR" sz="7200" dirty="0">
                <a:latin typeface="Calibri" panose="020F0502020204030204" pitchFamily="34" charset="0"/>
                <a:ea typeface="Calibri" panose="020F0502020204030204" pitchFamily="34" charset="0"/>
                <a:cs typeface="Times New Roman" panose="02020603050405020304" pitchFamily="18" charset="0"/>
              </a:rPr>
              <a:t>2) Pourtant, qu’a dû faire sa mère à la demande de son mari, après 1924 ?</a:t>
            </a:r>
          </a:p>
          <a:p>
            <a:pPr marL="0" lvl="0" indent="0" algn="just">
              <a:lnSpc>
                <a:spcPct val="107000"/>
              </a:lnSpc>
              <a:spcAft>
                <a:spcPts val="0"/>
              </a:spcAft>
              <a:buNone/>
            </a:pPr>
            <a:r>
              <a:rPr lang="fr-FR" sz="7200" dirty="0">
                <a:solidFill>
                  <a:srgbClr val="1F3864"/>
                </a:solidFill>
                <a:latin typeface="Calibri" panose="020F0502020204030204" pitchFamily="34" charset="0"/>
                <a:ea typeface="Calibri" panose="020F0502020204030204" pitchFamily="34" charset="0"/>
                <a:cs typeface="Times New Roman" panose="02020603050405020304" pitchFamily="18" charset="0"/>
              </a:rPr>
              <a:t>«</a:t>
            </a:r>
            <a:r>
              <a:rPr lang="fr-FR" sz="7200" dirty="0" smtClean="0">
                <a:solidFill>
                  <a:srgbClr val="1F3864"/>
                </a:solidFill>
                <a:latin typeface="Calibri" panose="020F0502020204030204" pitchFamily="34" charset="0"/>
                <a:ea typeface="Calibri" panose="020F0502020204030204" pitchFamily="34" charset="0"/>
                <a:cs typeface="Times New Roman" panose="02020603050405020304" pitchFamily="18" charset="0"/>
              </a:rPr>
              <a:t> </a:t>
            </a:r>
            <a:r>
              <a:rPr lang="fr-FR" sz="7200"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À</a:t>
            </a:r>
            <a:r>
              <a:rPr lang="fr-FR" sz="7200" b="1" dirty="0" smtClean="0">
                <a:solidFill>
                  <a:srgbClr val="1F3864"/>
                </a:solidFill>
                <a:latin typeface="Calibri" panose="020F0502020204030204" pitchFamily="34" charset="0"/>
                <a:ea typeface="Calibri" panose="020F0502020204030204" pitchFamily="34" charset="0"/>
                <a:cs typeface="Times New Roman" panose="02020603050405020304" pitchFamily="18" charset="0"/>
              </a:rPr>
              <a:t> </a:t>
            </a:r>
            <a:r>
              <a:rPr lang="fr-FR" sz="7200"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la demande de son époux, elle avait abandonné ses études de chimie qui la passionnaient pour se consacrer à sa maison et à ses enfants.</a:t>
            </a:r>
            <a:r>
              <a:rPr lang="fr-FR" sz="7200" dirty="0">
                <a:solidFill>
                  <a:srgbClr val="1F3864"/>
                </a:solidFill>
                <a:latin typeface="Calibri" panose="020F0502020204030204" pitchFamily="34" charset="0"/>
                <a:ea typeface="Calibri" panose="020F0502020204030204" pitchFamily="34" charset="0"/>
                <a:cs typeface="Times New Roman" panose="02020603050405020304" pitchFamily="18" charset="0"/>
              </a:rPr>
              <a:t> Il lui fallait maintenant quitter Paris, ses amis, sa famille, les concerts qui lui plaisaient ».</a:t>
            </a:r>
            <a:endParaRPr lang="fr-FR" sz="72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r>
              <a:rPr lang="fr-FR" sz="7200" dirty="0">
                <a:latin typeface="Calibri" panose="020F0502020204030204" pitchFamily="34" charset="0"/>
                <a:ea typeface="Calibri" panose="020F0502020204030204" pitchFamily="34" charset="0"/>
                <a:cs typeface="Times New Roman" panose="02020603050405020304" pitchFamily="18" charset="0"/>
              </a:rPr>
              <a:t>3) Selon Simone VEIL,</a:t>
            </a:r>
            <a:r>
              <a:rPr lang="fr-FR" sz="7200" dirty="0" smtClean="0">
                <a:latin typeface="Calibri" panose="020F0502020204030204" pitchFamily="34" charset="0"/>
                <a:ea typeface="Calibri" panose="020F0502020204030204" pitchFamily="34" charset="0"/>
                <a:cs typeface="Times New Roman" panose="02020603050405020304" pitchFamily="18" charset="0"/>
              </a:rPr>
              <a:t> quel </a:t>
            </a:r>
            <a:r>
              <a:rPr lang="fr-FR" sz="7200" dirty="0">
                <a:latin typeface="Calibri" panose="020F0502020204030204" pitchFamily="34" charset="0"/>
                <a:ea typeface="Calibri" panose="020F0502020204030204" pitchFamily="34" charset="0"/>
                <a:cs typeface="Times New Roman" panose="02020603050405020304" pitchFamily="18" charset="0"/>
              </a:rPr>
              <a:t>détail de leur vie quotidienne durant la </a:t>
            </a:r>
            <a:r>
              <a:rPr lang="fr-FR" sz="7200" dirty="0" smtClean="0">
                <a:latin typeface="Calibri" panose="020F0502020204030204" pitchFamily="34" charset="0"/>
                <a:ea typeface="Calibri" panose="020F0502020204030204" pitchFamily="34" charset="0"/>
                <a:cs typeface="Times New Roman" panose="02020603050405020304" pitchFamily="18" charset="0"/>
              </a:rPr>
              <a:t>guerre prouvait la </a:t>
            </a:r>
            <a:r>
              <a:rPr lang="fr-FR" sz="7200" dirty="0">
                <a:latin typeface="Calibri" panose="020F0502020204030204" pitchFamily="34" charset="0"/>
                <a:ea typeface="Calibri" panose="020F0502020204030204" pitchFamily="34" charset="0"/>
                <a:cs typeface="Times New Roman" panose="02020603050405020304" pitchFamily="18" charset="0"/>
              </a:rPr>
              <a:t>dépendance de leur mère envers leur père ?</a:t>
            </a:r>
          </a:p>
          <a:p>
            <a:pPr indent="0" algn="just">
              <a:lnSpc>
                <a:spcPct val="107000"/>
              </a:lnSpc>
              <a:spcAft>
                <a:spcPts val="0"/>
              </a:spcAft>
              <a:buNone/>
            </a:pPr>
            <a:r>
              <a:rPr lang="fr-FR" sz="7200" dirty="0">
                <a:solidFill>
                  <a:srgbClr val="1F3864"/>
                </a:solidFill>
                <a:latin typeface="Calibri" panose="020F0502020204030204" pitchFamily="34" charset="0"/>
                <a:ea typeface="Calibri" panose="020F0502020204030204" pitchFamily="34" charset="0"/>
                <a:cs typeface="Times New Roman" panose="02020603050405020304" pitchFamily="18" charset="0"/>
              </a:rPr>
              <a:t>« </a:t>
            </a:r>
            <a:r>
              <a:rPr lang="fr-FR" sz="7200"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Nous sentions Maman trop dépendante de Papa, et nous n’aimions pas cela. </a:t>
            </a:r>
            <a:r>
              <a:rPr lang="fr-FR" sz="7200" dirty="0">
                <a:solidFill>
                  <a:srgbClr val="1F3864"/>
                </a:solidFill>
                <a:latin typeface="Calibri" panose="020F0502020204030204" pitchFamily="34" charset="0"/>
                <a:ea typeface="Calibri" panose="020F0502020204030204" pitchFamily="34" charset="0"/>
                <a:cs typeface="Times New Roman" panose="02020603050405020304" pitchFamily="18" charset="0"/>
              </a:rPr>
              <a:t>Elle qui n’avait jamais travaillé, et donc jamais connu la moindre autonomie financière, avait à rendre des comptes détaillés. »</a:t>
            </a:r>
          </a:p>
          <a:p>
            <a:pPr marL="0" indent="0" algn="just">
              <a:lnSpc>
                <a:spcPct val="107000"/>
              </a:lnSpc>
              <a:spcAft>
                <a:spcPts val="0"/>
              </a:spcAft>
              <a:buNone/>
            </a:pPr>
            <a:r>
              <a:rPr lang="fr-FR" sz="7200" dirty="0">
                <a:latin typeface="Calibri" panose="020F0502020204030204" pitchFamily="34" charset="0"/>
                <a:ea typeface="Calibri" panose="020F0502020204030204" pitchFamily="34" charset="0"/>
                <a:cs typeface="Times New Roman" panose="02020603050405020304" pitchFamily="18" charset="0"/>
              </a:rPr>
              <a:t>4) Quelle est l’opinion de Simone VEIL au sujet du travail des femmes ? Relevez la phrase qui prouve sa détermination. </a:t>
            </a:r>
          </a:p>
          <a:p>
            <a:pPr indent="0" algn="just">
              <a:lnSpc>
                <a:spcPct val="107000"/>
              </a:lnSpc>
              <a:spcAft>
                <a:spcPts val="0"/>
              </a:spcAft>
              <a:buNone/>
            </a:pPr>
            <a:r>
              <a:rPr lang="fr-FR" sz="7200" dirty="0">
                <a:solidFill>
                  <a:srgbClr val="1F3864"/>
                </a:solidFill>
                <a:latin typeface="Calibri" panose="020F0502020204030204" pitchFamily="34" charset="0"/>
                <a:ea typeface="Calibri" panose="020F0502020204030204" pitchFamily="34" charset="0"/>
                <a:cs typeface="Times New Roman" panose="02020603050405020304" pitchFamily="18" charset="0"/>
              </a:rPr>
              <a:t>Elle est favorable au travail des femmes et plus encore son épanouissement dans un métier qui permet également son indépendance (autonomie financière). « Aussi lorsque beaucoup plus tard, mon mari s’est aventuré à me suggérer que l’éducation de nos enfants pourrait peut-être me dispenser de ) </a:t>
            </a:r>
          </a:p>
          <a:p>
            <a:pPr marL="0" indent="0" algn="just">
              <a:lnSpc>
                <a:spcPct val="107000"/>
              </a:lnSpc>
              <a:spcAft>
                <a:spcPts val="0"/>
              </a:spcAft>
              <a:buNone/>
            </a:pPr>
            <a:r>
              <a:rPr lang="fr-FR" sz="7200" dirty="0">
                <a:latin typeface="Calibri" panose="020F0502020204030204" pitchFamily="34" charset="0"/>
                <a:ea typeface="Calibri" panose="020F0502020204030204" pitchFamily="34" charset="0"/>
                <a:cs typeface="Times New Roman" panose="02020603050405020304" pitchFamily="18" charset="0"/>
              </a:rPr>
              <a:t>5) Quelle est l’âge de Simone Veil en 1940 quand elle se forge son opinion ?</a:t>
            </a:r>
          </a:p>
          <a:p>
            <a:pPr indent="0" algn="just">
              <a:lnSpc>
                <a:spcPct val="107000"/>
              </a:lnSpc>
              <a:spcAft>
                <a:spcPts val="0"/>
              </a:spcAft>
              <a:buNone/>
            </a:pPr>
            <a:r>
              <a:rPr lang="fr-FR" sz="7200" dirty="0">
                <a:solidFill>
                  <a:srgbClr val="1F3864"/>
                </a:solidFill>
                <a:latin typeface="Calibri" panose="020F0502020204030204" pitchFamily="34" charset="0"/>
                <a:ea typeface="Calibri" panose="020F0502020204030204" pitchFamily="34" charset="0"/>
                <a:cs typeface="Times New Roman" panose="02020603050405020304" pitchFamily="18" charset="0"/>
              </a:rPr>
              <a:t>Elle a alors 13 ans car elle est née en 1927.</a:t>
            </a:r>
            <a:endParaRPr lang="fr-FR" sz="72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93993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7A3BC1-E2A1-4764-A93B-AAEB1FA3B04E}"/>
              </a:ext>
            </a:extLst>
          </p:cNvPr>
          <p:cNvSpPr>
            <a:spLocks noGrp="1"/>
          </p:cNvSpPr>
          <p:nvPr>
            <p:ph type="title"/>
          </p:nvPr>
        </p:nvSpPr>
        <p:spPr>
          <a:xfrm>
            <a:off x="838200" y="365125"/>
            <a:ext cx="10515600" cy="744147"/>
          </a:xfrm>
        </p:spPr>
        <p:txBody>
          <a:bodyPr>
            <a:normAutofit fontScale="90000"/>
          </a:bodyPr>
          <a:lstStyle/>
          <a:p>
            <a:pPr algn="ctr"/>
            <a:r>
              <a:rPr lang="fr-FR" sz="2400" dirty="0">
                <a:solidFill>
                  <a:srgbClr val="FF0000"/>
                </a:solidFill>
                <a:latin typeface="Arial" panose="020B0604020202020204" pitchFamily="34" charset="0"/>
                <a:ea typeface="Calibri" panose="020F0502020204030204" pitchFamily="34" charset="0"/>
              </a:rPr>
              <a:t>II/ Son parcours professionnel : un exemple de la difficulté d’intégrer un métier lorsque l’on était une fille après la Seconde Guerre mondiale</a:t>
            </a:r>
            <a:endParaRPr lang="fr-FR" sz="2400" dirty="0">
              <a:solidFill>
                <a:srgbClr val="FF0000"/>
              </a:solidFill>
            </a:endParaRPr>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0D99A2-2514-40B4-AFA1-FE8AC616593E}"/>
              </a:ext>
            </a:extLst>
          </p:cNvPr>
          <p:cNvSpPr>
            <a:spLocks noGrp="1"/>
          </p:cNvSpPr>
          <p:nvPr>
            <p:ph idx="1"/>
          </p:nvPr>
        </p:nvSpPr>
        <p:spPr>
          <a:xfrm>
            <a:off x="838200" y="1270989"/>
            <a:ext cx="10515600" cy="4351338"/>
          </a:xfrm>
        </p:spPr>
        <p:txBody>
          <a:bodyPr>
            <a:normAutofit fontScale="25000" lnSpcReduction="20000"/>
          </a:bodyPr>
          <a:lstStyle/>
          <a:p>
            <a:pPr marL="0" indent="0" algn="just">
              <a:lnSpc>
                <a:spcPct val="107000"/>
              </a:lnSpc>
              <a:spcAft>
                <a:spcPts val="0"/>
              </a:spcAft>
              <a:buNone/>
            </a:pPr>
            <a:r>
              <a:rPr lang="fr-FR" sz="5600" dirty="0">
                <a:latin typeface="Arial" panose="020B0604020202020204" pitchFamily="34" charset="0"/>
                <a:ea typeface="Calibri" panose="020F0502020204030204" pitchFamily="34" charset="0"/>
                <a:cs typeface="Arial" panose="020B0604020202020204" pitchFamily="34" charset="0"/>
              </a:rPr>
              <a:t>« A mon retour des camps, j’avais appris que j’avais été reçue aux épreuves du baccalauréat passées la veille de mon arrestation, en mars 1944. (…) qu’allions-nous faire, entreprendre des études ou essayer tout de suite de gagner notre vie ? Nous avions vu notre mère si blessée de ne pouvoir terminer ses études et de dépendre financièrement de son mari, que nous ne voulions pas connaître le même sort. (…) Nous avons donc réussi à obtenir des bourses, et nous nous sommes lancées. Depuis toujours, j’avais un objectif en tête : étudier le droit pour devenir avocat. (…) Je me suis donc inscrite à la faculté de droit. Et comme j’entendais parler autour de moi, du tout nouvel Institut d’études politiques, je suis allée voir comment les choses se présentaient. (…) On m’a annoncé que le concours d’entrée, qui du reste n’était imposé qu’aux filles, avaient déjà eu lieu, mais compte tenu de ma situation, j’ai été admises dans une conférence regroupant les étudiants qui avaient connu des problèmes pendant la guerre (…) certains me regardaient comme un OVNI : non seulement j’avais connu la déportation, mais en plus … j’étais une fille ! » (…)</a:t>
            </a:r>
          </a:p>
          <a:p>
            <a:pPr marL="0" indent="0" algn="just">
              <a:lnSpc>
                <a:spcPct val="107000"/>
              </a:lnSpc>
              <a:spcAft>
                <a:spcPts val="0"/>
              </a:spcAft>
              <a:buNone/>
            </a:pPr>
            <a:r>
              <a:rPr lang="fr-FR" sz="5600" dirty="0">
                <a:latin typeface="Arial" panose="020B0604020202020204" pitchFamily="34" charset="0"/>
                <a:ea typeface="Calibri" panose="020F0502020204030204" pitchFamily="34" charset="0"/>
                <a:cs typeface="Arial" panose="020B0604020202020204" pitchFamily="34" charset="0"/>
              </a:rPr>
              <a:t>En 1953, Antoine préparait son concours de l’ENA, tandis que je continuais moi-même vaguement à passer des examens de droit, sans d’ailleurs y consacrer beaucoup de temps : je devais m’occuper de mes deux enfants et d’une maison. (…) Au fond de moi, je savais que ce genre de vie n’aurait qu’un temps ; dès que mon mari en aurait fini avec ses études, j’entrerais dans la vie professionnelle. En attendant, je survolais mes cours de droit. (…) Le moment était venu d’annoncer à mon mari : « Je vais m’inscrire au barreau. » « Il n’en est pas question » a-t-il répondu, à ma vive surprise. Je ne me suis pas laissé faire. « Comment ? Il a toujours été entendu que j’attendrais que tu sois sur les rails et qu’alors je travaillerais. Maintenant tu as obtenu ce que tu voulais, tu es à l’ENA, tout va bien pour toi. Rien ne s’oppose donc à ce que je travaille. » (…) Comme jadis mon propre père avec Maman, je découvrais que mon mari était gêné de me voir entrer dans la vie professionnelle. En outre, (…) il ne tenait pas les gens du barreau en grande estime. « On ne fréquente pas des avocats. Leur métier n’est pas fait pour les femmes. » (…) Par chance, il avait rencontré un haut magistrat qui lui avait affirmé : « les femmes ont désormais leur place au sein de la magistrature. Simone devrait y réfléchir. » Et, en effet, depuis 1946, les femmes étaient admises à s’inscrire au concours de la magistrature. Les concours de la fonction publique n’étaient alors pas tous ouverts aux femmes. (…) Il me fallait suivre un stage de deux années et préparer les épreuves du concours, tout en élevant nos trois enfants et en m’occupant de la maison. (…) En mai 1954, j’ai enfin pu m’inscrire au parquet général comme attachée stagiaire. (….) Le secrétaire général du parquet de Paris et son adjoint qui m’ont reçue, n’en revenaient pas : « Mais vous êtes mariée ! Vous avez trois enfants, dont un nourrisson ! Et en plus votre mari va sortir de l’ENA ! Pourquoi voulez-vous travailler ? » ( …)</a:t>
            </a:r>
          </a:p>
          <a:p>
            <a:pPr marL="0" indent="0" algn="just">
              <a:lnSpc>
                <a:spcPct val="107000"/>
              </a:lnSpc>
              <a:spcAft>
                <a:spcPts val="0"/>
              </a:spcAft>
              <a:buNone/>
            </a:pPr>
            <a:r>
              <a:rPr lang="fr-FR" sz="5600" dirty="0">
                <a:latin typeface="Arial" panose="020B0604020202020204" pitchFamily="34" charset="0"/>
                <a:ea typeface="Calibri" panose="020F0502020204030204" pitchFamily="34" charset="0"/>
                <a:cs typeface="Arial" panose="020B0604020202020204" pitchFamily="34" charset="0"/>
              </a:rPr>
              <a:t> J’avais 27 ans, des diplômes, un mari, trois enfants, un travail. J’étais enfin entrée dans la vie. »</a:t>
            </a:r>
          </a:p>
          <a:p>
            <a:pPr marL="0" indent="0" algn="just">
              <a:lnSpc>
                <a:spcPct val="107000"/>
              </a:lnSpc>
              <a:spcAft>
                <a:spcPts val="0"/>
              </a:spcAft>
              <a:buNone/>
            </a:pPr>
            <a:r>
              <a:rPr lang="fr-FR" sz="5600" b="1" dirty="0">
                <a:latin typeface="Arial" panose="020B0604020202020204" pitchFamily="34" charset="0"/>
                <a:ea typeface="Calibri" panose="020F0502020204030204" pitchFamily="34" charset="0"/>
                <a:cs typeface="Arial" panose="020B0604020202020204" pitchFamily="34" charset="0"/>
              </a:rPr>
              <a:t>Extraits d’U</a:t>
            </a:r>
            <a:r>
              <a:rPr lang="fr-FR" sz="5600" b="1" i="1" dirty="0">
                <a:latin typeface="Arial" panose="020B0604020202020204" pitchFamily="34" charset="0"/>
                <a:ea typeface="Calibri" panose="020F0502020204030204" pitchFamily="34" charset="0"/>
                <a:cs typeface="Arial" panose="020B0604020202020204" pitchFamily="34" charset="0"/>
              </a:rPr>
              <a:t>ne jeunesse au temps de la Shoah</a:t>
            </a:r>
            <a:r>
              <a:rPr lang="fr-FR" sz="5600" b="1" dirty="0">
                <a:latin typeface="Arial" panose="020B0604020202020204" pitchFamily="34" charset="0"/>
                <a:ea typeface="Calibri" panose="020F0502020204030204" pitchFamily="34" charset="0"/>
                <a:cs typeface="Arial" panose="020B0604020202020204" pitchFamily="34" charset="0"/>
              </a:rPr>
              <a:t>, lui-même extrait d’</a:t>
            </a:r>
            <a:r>
              <a:rPr lang="fr-FR" sz="5600" b="1" i="1" dirty="0">
                <a:latin typeface="Arial" panose="020B0604020202020204" pitchFamily="34" charset="0"/>
                <a:ea typeface="Calibri" panose="020F0502020204030204" pitchFamily="34" charset="0"/>
                <a:cs typeface="Arial" panose="020B0604020202020204" pitchFamily="34" charset="0"/>
              </a:rPr>
              <a:t>Une vie </a:t>
            </a:r>
            <a:r>
              <a:rPr lang="fr-FR" sz="5600" b="1" dirty="0">
                <a:latin typeface="Arial" panose="020B0604020202020204" pitchFamily="34" charset="0"/>
                <a:ea typeface="Calibri" panose="020F0502020204030204" pitchFamily="34" charset="0"/>
                <a:cs typeface="Arial" panose="020B0604020202020204" pitchFamily="34" charset="0"/>
              </a:rPr>
              <a:t>de Simone Veil, Livre de Poche, 2010.</a:t>
            </a:r>
            <a:endParaRPr lang="fr-FR" sz="5600" dirty="0">
              <a:latin typeface="Arial" panose="020B060402020202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10025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E12F21-DEF3-4602-AE66-58C9C8A629BF}"/>
              </a:ext>
            </a:extLst>
          </p:cNvPr>
          <p:cNvSpPr>
            <a:spLocks noGrp="1"/>
          </p:cNvSpPr>
          <p:nvPr>
            <p:ph type="title"/>
          </p:nvPr>
        </p:nvSpPr>
        <p:spPr>
          <a:xfrm>
            <a:off x="838200" y="365126"/>
            <a:ext cx="10515600" cy="657060"/>
          </a:xfrm>
        </p:spPr>
        <p:txBody>
          <a:bodyPr>
            <a:normAutofit fontScale="90000"/>
          </a:bodyPr>
          <a:lstStyle/>
          <a:p>
            <a:r>
              <a:rPr lang="fr-FR" sz="1400" dirty="0">
                <a:solidFill>
                  <a:prstClr val="black"/>
                </a:solidFill>
              </a:rPr>
              <a:t>Documents 1, 2 et 3 p 204. Histoire géographie-EMC, Collection Martin </a:t>
            </a:r>
            <a:r>
              <a:rPr lang="fr-FR" sz="1400" dirty="0" err="1">
                <a:solidFill>
                  <a:prstClr val="black"/>
                </a:solidFill>
              </a:rPr>
              <a:t>Ivernel</a:t>
            </a:r>
            <a:r>
              <a:rPr lang="fr-FR" sz="1400" dirty="0">
                <a:solidFill>
                  <a:prstClr val="black"/>
                </a:solidFill>
              </a:rPr>
              <a:t>, Benjamin Villemagne, Jean </a:t>
            </a:r>
            <a:r>
              <a:rPr lang="fr-FR" sz="1400" dirty="0" err="1">
                <a:solidFill>
                  <a:prstClr val="black"/>
                </a:solidFill>
              </a:rPr>
              <a:t>Hubac</a:t>
            </a:r>
            <a:r>
              <a:rPr lang="fr-FR" sz="1400" dirty="0">
                <a:solidFill>
                  <a:prstClr val="black"/>
                </a:solidFill>
              </a:rPr>
              <a:t>, Cycle 4, 3è, HATIER, 2016.</a:t>
            </a:r>
            <a:br>
              <a:rPr lang="fr-FR" sz="1400" dirty="0">
                <a:solidFill>
                  <a:prstClr val="black"/>
                </a:solidFill>
              </a:rPr>
            </a:br>
            <a:r>
              <a:rPr lang="fr-FR" sz="1400" dirty="0">
                <a:solidFill>
                  <a:prstClr val="black"/>
                </a:solidFill>
              </a:rPr>
              <a:t>ISBN 978-2-401-02017-7.</a:t>
            </a:r>
            <a:endParaRPr lang="fr-FR" dirty="0"/>
          </a:p>
        </p:txBody>
      </p:sp>
      <p:pic>
        <p:nvPicPr>
          <p:cNvPr id="5" name="Espace réservé du contenu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F090BB-68CC-433D-AC99-6E734B836BDE}"/>
              </a:ext>
            </a:extLst>
          </p:cNvPr>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 t="6224" r="20310" b="33144"/>
          <a:stretch/>
        </p:blipFill>
        <p:spPr>
          <a:xfrm rot="10800000">
            <a:off x="3013022" y="1022185"/>
            <a:ext cx="5291528" cy="554350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0398377"/>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A2BD35-FEEA-4778-A642-A052253A7F10}"/>
              </a:ext>
            </a:extLst>
          </p:cNvPr>
          <p:cNvSpPr>
            <a:spLocks noGrp="1"/>
          </p:cNvSpPr>
          <p:nvPr>
            <p:ph type="title"/>
          </p:nvPr>
        </p:nvSpPr>
        <p:spPr>
          <a:xfrm>
            <a:off x="838200" y="2278506"/>
            <a:ext cx="10515600" cy="2338464"/>
          </a:xfrm>
        </p:spPr>
        <p:txBody>
          <a:bodyPr>
            <a:noAutofit/>
          </a:bodyPr>
          <a:lstStyle/>
          <a:p>
            <a:pPr>
              <a:lnSpc>
                <a:spcPct val="107000"/>
              </a:lnSpc>
              <a:spcAft>
                <a:spcPts val="0"/>
              </a:spcAft>
            </a:pPr>
            <a:r>
              <a:rPr lang="fr-FR" sz="2400" b="1" dirty="0">
                <a:ea typeface="Calibri" panose="020F0502020204030204" pitchFamily="34" charset="0"/>
                <a:cs typeface="Times New Roman" panose="02020603050405020304" pitchFamily="18" charset="0"/>
              </a:rPr>
              <a:t>Répondre aux questions suivantes à l’aide du texte de la partie II.</a:t>
            </a:r>
            <a:br>
              <a:rPr lang="fr-FR" sz="2400" b="1" dirty="0">
                <a:ea typeface="Calibri" panose="020F0502020204030204" pitchFamily="34" charset="0"/>
                <a:cs typeface="Times New Roman" panose="02020603050405020304" pitchFamily="18" charset="0"/>
              </a:rPr>
            </a:br>
            <a:r>
              <a:rPr lang="fr-FR" sz="2400" dirty="0">
                <a:effectLst/>
                <a:ea typeface="Calibri" panose="020F0502020204030204" pitchFamily="34" charset="0"/>
                <a:cs typeface="Times New Roman" panose="02020603050405020304" pitchFamily="18" charset="0"/>
              </a:rPr>
              <a:t/>
            </a:r>
            <a:br>
              <a:rPr lang="fr-FR" sz="2400" dirty="0">
                <a:effectLst/>
                <a:ea typeface="Calibri" panose="020F0502020204030204" pitchFamily="34" charset="0"/>
                <a:cs typeface="Times New Roman" panose="02020603050405020304" pitchFamily="18" charset="0"/>
              </a:rPr>
            </a:br>
            <a:r>
              <a:rPr lang="fr-FR" sz="2400" dirty="0">
                <a:effectLst/>
                <a:ea typeface="Calibri" panose="020F0502020204030204" pitchFamily="34" charset="0"/>
                <a:cs typeface="Times New Roman" panose="02020603050405020304" pitchFamily="18" charset="0"/>
              </a:rPr>
              <a:t>1. </a:t>
            </a:r>
            <a:r>
              <a:rPr lang="fr-FR" sz="2400" dirty="0"/>
              <a:t>Soulignez en vert les</a:t>
            </a:r>
            <a:r>
              <a:rPr lang="fr-FR" sz="2400" dirty="0" smtClean="0"/>
              <a:t> six </a:t>
            </a:r>
            <a:r>
              <a:rPr lang="fr-FR" sz="2400" dirty="0"/>
              <a:t>étapes de la formation professionnelle de Simone VEIL.</a:t>
            </a:r>
            <a:r>
              <a:rPr lang="fr-FR" sz="2400" dirty="0">
                <a:effectLst/>
              </a:rPr>
              <a:t/>
            </a:r>
            <a:br>
              <a:rPr lang="fr-FR" sz="2400" dirty="0">
                <a:effectLst/>
              </a:rPr>
            </a:br>
            <a:r>
              <a:rPr lang="fr-FR" sz="2400" dirty="0">
                <a:effectLst/>
              </a:rPr>
              <a:t>2. </a:t>
            </a:r>
            <a:r>
              <a:rPr lang="fr-FR" sz="2400" dirty="0"/>
              <a:t>Relevez deux phrases qui montrent qu’en </a:t>
            </a:r>
            <a:r>
              <a:rPr lang="fr-FR" sz="2400" dirty="0" smtClean="0"/>
              <a:t>1946 </a:t>
            </a:r>
            <a:r>
              <a:rPr lang="fr-FR" sz="2400" dirty="0"/>
              <a:t>une évolution a lieu en France pour les femmes, mais qu’elle est encore restreinte.</a:t>
            </a:r>
            <a:r>
              <a:rPr lang="fr-FR" sz="2400" dirty="0">
                <a:effectLst/>
              </a:rPr>
              <a:t/>
            </a:r>
            <a:br>
              <a:rPr lang="fr-FR" sz="2400" dirty="0">
                <a:effectLst/>
              </a:rPr>
            </a:br>
            <a:r>
              <a:rPr lang="fr-FR" sz="2400" dirty="0">
                <a:effectLst/>
              </a:rPr>
              <a:t>3. </a:t>
            </a:r>
            <a:r>
              <a:rPr lang="fr-FR" sz="2400" dirty="0"/>
              <a:t>Soulignez en bleu dans le texte toutes les phrases qui montrent que l’acceptation du travail des femmes est réelle pour certains mais difficile à admettre encore pour d’autres.</a:t>
            </a:r>
            <a:r>
              <a:rPr lang="fr-FR" sz="2400" dirty="0">
                <a:effectLst/>
              </a:rPr>
              <a:t/>
            </a:r>
            <a:br>
              <a:rPr lang="fr-FR" sz="2400" dirty="0">
                <a:effectLst/>
              </a:rPr>
            </a:br>
            <a:r>
              <a:rPr lang="fr-FR" sz="2400" dirty="0">
                <a:effectLst/>
              </a:rPr>
              <a:t>4. </a:t>
            </a:r>
            <a:r>
              <a:rPr lang="fr-FR" sz="2400" dirty="0">
                <a:ea typeface="Calibri" panose="020F0502020204030204" pitchFamily="34" charset="0"/>
                <a:cs typeface="Times New Roman" panose="02020603050405020304" pitchFamily="18" charset="0"/>
              </a:rPr>
              <a:t>Relevez un élément dans chacun des documents 1, 2 et 3 p 204 pour prouver que la situation de Simone Veil illustre une évolution de la place des femmes dans la société en France entre les années 1945 et 1975. (</a:t>
            </a:r>
            <a:r>
              <a:rPr lang="fr-FR" sz="2400" b="1" dirty="0">
                <a:solidFill>
                  <a:schemeClr val="accent5">
                    <a:lumMod val="50000"/>
                  </a:schemeClr>
                </a:solidFill>
                <a:ea typeface="Calibri" panose="020F0502020204030204" pitchFamily="34" charset="0"/>
                <a:cs typeface="Times New Roman" panose="02020603050405020304" pitchFamily="18" charset="0"/>
              </a:rPr>
              <a:t>Cette réponse constituera la trace écrite de la partie de la leçon).</a:t>
            </a:r>
            <a:endParaRPr lang="fr-FR" sz="2400" b="1"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701116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0C1693-5003-40AC-BF6F-D7107D3D8FEF}"/>
              </a:ext>
            </a:extLst>
          </p:cNvPr>
          <p:cNvSpPr/>
          <p:nvPr/>
        </p:nvSpPr>
        <p:spPr>
          <a:xfrm>
            <a:off x="854439" y="749506"/>
            <a:ext cx="10328223" cy="4776051"/>
          </a:xfrm>
          <a:prstGeom prst="rect">
            <a:avLst/>
          </a:prstGeom>
        </p:spPr>
        <p:txBody>
          <a:bodyPr wrap="square">
            <a:spAutoFit/>
          </a:bodyPr>
          <a:lstStyle/>
          <a:p>
            <a:pPr lvl="0"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2) Relevez deux phrases qui montrent qu’en 1946, une évolution a lieu en France pour les femmes, mais qu’elle est encore restreinte.</a:t>
            </a:r>
          </a:p>
          <a:p>
            <a:pPr algn="just">
              <a:lnSpc>
                <a:spcPct val="107000"/>
              </a:lnSpc>
              <a:spcAft>
                <a:spcPts val="0"/>
              </a:spcAft>
            </a:pPr>
            <a:r>
              <a:rPr lang="fr-FR" dirty="0">
                <a:solidFill>
                  <a:srgbClr val="1F4E79"/>
                </a:solidFill>
                <a:latin typeface="Calibri" panose="020F0502020204030204" pitchFamily="34" charset="0"/>
                <a:ea typeface="Calibri" panose="020F0502020204030204" pitchFamily="34" charset="0"/>
                <a:cs typeface="Times New Roman" panose="02020603050405020304" pitchFamily="18" charset="0"/>
              </a:rPr>
              <a:t>« Et, en effet, depuis 1946, les femmes étaient admises à s’inscrire au concours de la magistrature. Les concours de la fonction publique n’étaient alors pas tous ouverts aux femmes.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3) Relevez un élément dans chacun des documents 1, 2 et 3 p 204 pour prouver que la situation de Simone annonce une évolution de la place des femmes dans la société en France entre les années 1945 et 1975.</a:t>
            </a:r>
          </a:p>
          <a:p>
            <a:pPr algn="just">
              <a:lnSpc>
                <a:spcPct val="107000"/>
              </a:lnSpc>
              <a:spcAft>
                <a:spcPts val="0"/>
              </a:spcAft>
            </a:pPr>
            <a:r>
              <a:rPr lang="fr-FR" dirty="0">
                <a:solidFill>
                  <a:srgbClr val="1F4E79"/>
                </a:solidFill>
                <a:latin typeface="Calibri" panose="020F0502020204030204" pitchFamily="34" charset="0"/>
                <a:ea typeface="Calibri" panose="020F0502020204030204" pitchFamily="34" charset="0"/>
                <a:cs typeface="Times New Roman" panose="02020603050405020304" pitchFamily="18" charset="0"/>
              </a:rPr>
              <a:t>Dans le document 1, alors que Simone Veil a un travail dès 1954, avec l’autorisation de son mari. </a:t>
            </a: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Les femmes peuvent faire travailler et ouvrir un compte en banque sans leur autorisation seulement à partir de 1965 : elles peuvent être alors indépendantes et sont libres de pouvoir travailler.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solidFill>
                  <a:srgbClr val="1F4E79"/>
                </a:solidFill>
                <a:latin typeface="Calibri" panose="020F0502020204030204" pitchFamily="34" charset="0"/>
                <a:ea typeface="Calibri" panose="020F0502020204030204" pitchFamily="34" charset="0"/>
                <a:cs typeface="Times New Roman" panose="02020603050405020304" pitchFamily="18" charset="0"/>
              </a:rPr>
              <a:t>Dans le document 2, alors qu’en 1946, certains emplois de la fonction publique ne sont pas encore ouverts aux femmes, en 1964, on constate que les femmes sont nombreuses en poste de dactylos à La Poste. </a:t>
            </a: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C’est l’affirmation du développement du travail salarié féminin durant les Trente Glorieuses entre 1945 et 1975 (période de croissance économique).</a:t>
            </a:r>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solidFill>
                  <a:srgbClr val="1F4E79"/>
                </a:solidFill>
                <a:latin typeface="Calibri" panose="020F0502020204030204" pitchFamily="34" charset="0"/>
                <a:ea typeface="Calibri" panose="020F0502020204030204" pitchFamily="34" charset="0"/>
                <a:cs typeface="Times New Roman" panose="02020603050405020304" pitchFamily="18" charset="0"/>
              </a:rPr>
              <a:t>Dans le document 3,</a:t>
            </a:r>
            <a:r>
              <a:rPr lang="fr-FR"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 Alors qu’à l’époque de Simone Veil, seules 40% des femmes en âge de travailler occupaient un emploi, à partir de 1968, ce pourcentage ne cesse d’augmenter pour atteindre 57.2% en 1985.</a:t>
            </a: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36624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D96907-BAFA-4E44-A3DB-2BA46A887EE3}"/>
              </a:ext>
            </a:extLst>
          </p:cNvPr>
          <p:cNvPicPr>
            <a:picLocks noChangeAspect="1"/>
          </p:cNvPicPr>
          <p:nvPr/>
        </p:nvPicPr>
        <p:blipFill>
          <a:blip r:embed="rId2"/>
          <a:stretch>
            <a:fillRect/>
          </a:stretch>
        </p:blipFill>
        <p:spPr>
          <a:xfrm>
            <a:off x="2252444" y="389743"/>
            <a:ext cx="7734506" cy="611598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22650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3354</Words>
  <Application>Microsoft Macintosh PowerPoint</Application>
  <PresentationFormat>Personnalisé</PresentationFormat>
  <Paragraphs>59</Paragraphs>
  <Slides>16</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16</vt:i4>
      </vt:variant>
    </vt:vector>
  </HeadingPairs>
  <TitlesOfParts>
    <vt:vector size="17" baseType="lpstr">
      <vt:lpstr>Thème Office</vt:lpstr>
      <vt:lpstr>                  Thème 3 : Français et Françaises dans une République repensée.  Chapitre 3 : Femmes et hommes des années 1950 aux années 1980 : nouveaux enjeux sociaux et culturelles, réponses politiques.  Leçon 1 : Quels sont les changements concernant la place des femmes  dans la société des années 1950 aux années 1980 ?   Fil conducteur : Simone VEIL (1927-2017),  une femme aux parcours professionnel et politique qui l’ont transformée malgré elle en symbole d’une femme moderne. </vt:lpstr>
      <vt:lpstr>I/ L’influence de la mère de Simone Veil :  un exemple de l’évolution des mentalités sur deux générations. </vt:lpstr>
      <vt:lpstr>Répondre aux questions à l’aide du texte de la partie I :  1. Quelle était l’opinion de la mère de Simone Veil au sujet du travail des femmes ? 2. Pourtant, qu’a dû faire sa mère à la demande de son mari, après 1924 ? 3. Selon Simone VEIL, quel détail de leur vie quotidienne durant la guerre prouvait la dépendance de leur mère envers leur père ? 4. Quelle est l’opinion de Simone VEIL au sujet du travail des femmes ? Relevez la phrase qui prouve sa détermination.  5. Quel est l’âge de Simone Veil en 1940 quand elle se forge son opinion ?   </vt:lpstr>
      <vt:lpstr>Diapositive 4</vt:lpstr>
      <vt:lpstr>II/ Son parcours professionnel : un exemple de la difficulté d’intégrer un métier lorsque l’on était une fille après la Seconde Guerre mondiale</vt:lpstr>
      <vt:lpstr>Documents 1, 2 et 3 p 204. Histoire géographie-EMC, Collection Martin Ivernel, Benjamin Villemagne, Jean Hubac, Cycle 4, 3è, HATIER, 2016. ISBN 978-2-401-02017-7.</vt:lpstr>
      <vt:lpstr>Répondre aux questions suivantes à l’aide du texte de la partie II.  1. Soulignez en vert les six étapes de la formation professionnelle de Simone VEIL. 2. Relevez deux phrases qui montrent qu’en 1946 une évolution a lieu en France pour les femmes, mais qu’elle est encore restreinte. 3. Soulignez en bleu dans le texte toutes les phrases qui montrent que l’acceptation du travail des femmes est réelle pour certains mais difficile à admettre encore pour d’autres. 4. Relevez un élément dans chacun des documents 1, 2 et 3 p 204 pour prouver que la situation de Simone Veil illustre une évolution de la place des femmes dans la société en France entre les années 1945 et 1975. (Cette réponse constituera la trace écrite de la partie de la leçon).</vt:lpstr>
      <vt:lpstr>Diapositive 8</vt:lpstr>
      <vt:lpstr>Diapositive 9</vt:lpstr>
      <vt:lpstr>III/ Une femme qui défend des progrès sociaux et non les idées d’un parti politique  en particulier dans les années 1970.    Document 1 : le refus du communisme. « Au fond, ma première expérience politique a bien été le refus du communisme. Ce refus ne procédait pas, (…) d’une tradition familiale. Mis à part mon père, l’ensemble de mon environnement se situait plutôt à gauche.  (…) A mon retour du camp, et en dépit de l’amitié que j’avais pour Marie-Claude Vaillant-Couturier (1912-1996) résistante et militante communiste, épouse et veuve de Paul Vaillant-Couturier, l’un des fondateurs du PCF que j’avais connue à Bobrek1, j’ai pris conscience du sectarisme stalinien des communistes. Il m’était insupportable ; il l’est demeuré. »   Source : Extrait d’Une jeunesse au temps de la Shoah, lui-même extrait d’Une vie de Simone Veil, Livre de Poche, 2010. 1. Bobrek : camp de concentration.   </vt:lpstr>
      <vt:lpstr>Diapositive 11</vt:lpstr>
      <vt:lpstr>Diapositive 12</vt:lpstr>
      <vt:lpstr>Document 4 p 205. Histoire géographie-EMC, Collection Martin Ivernel, Benjamin Villemagne, Jean Hubac, Cycle 4, 3è, HATIER, 2016. ISBN 978-2-401-02017-7.</vt:lpstr>
      <vt:lpstr>Document 5 p 205. Histoire géographie-EMC, Collection Martin Ivernel, Benjamin Villemagne, Jean Hubac, Cycle 4, 3ème, HATIER, 2016. ISBN 978-2-401-02017-7.</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Leçon 1 : Quels sont les changements concernant la place des femmes  dans la société des années 1950 aux années 1980 ?    Fil conducteur : Simone VEIL (1927-2017),  une femme aux parcours professionnel et politique qui l’ont transformée malgré elle, comme symbole d’une femme moderne. </dc:title>
  <dc:creator>Elisabeth</dc:creator>
  <cp:lastModifiedBy>PASQUIER</cp:lastModifiedBy>
  <cp:revision>22</cp:revision>
  <dcterms:created xsi:type="dcterms:W3CDTF">2017-11-02T21:16:20Z</dcterms:created>
  <dcterms:modified xsi:type="dcterms:W3CDTF">2017-11-02T21:25:10Z</dcterms:modified>
</cp:coreProperties>
</file>